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579" r:id="rId2"/>
    <p:sldId id="580" r:id="rId3"/>
    <p:sldId id="581" r:id="rId4"/>
    <p:sldId id="584" r:id="rId5"/>
    <p:sldId id="585" r:id="rId6"/>
    <p:sldId id="588" r:id="rId7"/>
    <p:sldId id="587" r:id="rId8"/>
    <p:sldId id="582" r:id="rId9"/>
    <p:sldId id="583" r:id="rId10"/>
    <p:sldId id="607" r:id="rId11"/>
    <p:sldId id="589" r:id="rId12"/>
    <p:sldId id="590" r:id="rId13"/>
    <p:sldId id="591" r:id="rId14"/>
    <p:sldId id="592" r:id="rId15"/>
    <p:sldId id="593" r:id="rId16"/>
    <p:sldId id="594" r:id="rId17"/>
    <p:sldId id="595" r:id="rId18"/>
    <p:sldId id="608" r:id="rId19"/>
    <p:sldId id="596" r:id="rId20"/>
    <p:sldId id="597" r:id="rId21"/>
    <p:sldId id="599" r:id="rId22"/>
    <p:sldId id="598" r:id="rId23"/>
    <p:sldId id="600" r:id="rId24"/>
    <p:sldId id="601" r:id="rId25"/>
    <p:sldId id="603" r:id="rId26"/>
    <p:sldId id="602" r:id="rId27"/>
    <p:sldId id="604" r:id="rId28"/>
    <p:sldId id="606" r:id="rId29"/>
    <p:sldId id="605" r:id="rId30"/>
    <p:sldId id="609" r:id="rId3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343" autoAdjust="0"/>
  </p:normalViewPr>
  <p:slideViewPr>
    <p:cSldViewPr>
      <p:cViewPr varScale="1">
        <p:scale>
          <a:sx n="73" d="100"/>
          <a:sy n="73" d="100"/>
        </p:scale>
        <p:origin x="756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F447B7-3842-4E13-87B6-FD4D3D89C064}" type="datetimeFigureOut">
              <a:rPr lang="en-US" smtClean="0"/>
              <a:t>9/20/2017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CC8EEA-74A8-4442-8787-4D2C06DFD7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6584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FEF79-44EB-4DC2-903C-A957A659D9D3}" type="datetimeFigureOut">
              <a:rPr lang="en-US" smtClean="0"/>
              <a:t>9/20/2017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D841AC-DF31-4CB3-AEDC-8315E5D1F5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1407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FEF79-44EB-4DC2-903C-A957A659D9D3}" type="datetimeFigureOut">
              <a:rPr lang="en-US" smtClean="0"/>
              <a:t>9/20/2017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D841AC-DF31-4CB3-AEDC-8315E5D1F5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4197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FEF79-44EB-4DC2-903C-A957A659D9D3}" type="datetimeFigureOut">
              <a:rPr lang="en-US" smtClean="0"/>
              <a:t>9/20/2017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D841AC-DF31-4CB3-AEDC-8315E5D1F5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6081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FEF79-44EB-4DC2-903C-A957A659D9D3}" type="datetimeFigureOut">
              <a:rPr lang="en-US" smtClean="0"/>
              <a:t>9/20/2017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D841AC-DF31-4CB3-AEDC-8315E5D1F5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73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FEF79-44EB-4DC2-903C-A957A659D9D3}" type="datetimeFigureOut">
              <a:rPr lang="en-US" smtClean="0"/>
              <a:t>9/20/2017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D841AC-DF31-4CB3-AEDC-8315E5D1F5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7400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FEF79-44EB-4DC2-903C-A957A659D9D3}" type="datetimeFigureOut">
              <a:rPr lang="en-US" smtClean="0"/>
              <a:t>9/20/2017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D841AC-DF31-4CB3-AEDC-8315E5D1F5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8270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FEF79-44EB-4DC2-903C-A957A659D9D3}" type="datetimeFigureOut">
              <a:rPr lang="en-US" smtClean="0"/>
              <a:t>9/20/2017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D841AC-DF31-4CB3-AEDC-8315E5D1F5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1095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FEF79-44EB-4DC2-903C-A957A659D9D3}" type="datetimeFigureOut">
              <a:rPr lang="en-US" smtClean="0"/>
              <a:t>9/20/2017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D841AC-DF31-4CB3-AEDC-8315E5D1F5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5662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FEF79-44EB-4DC2-903C-A957A659D9D3}" type="datetimeFigureOut">
              <a:rPr lang="en-US" smtClean="0"/>
              <a:t>9/20/2017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D841AC-DF31-4CB3-AEDC-8315E5D1F5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9908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FEF79-44EB-4DC2-903C-A957A659D9D3}" type="datetimeFigureOut">
              <a:rPr lang="en-US" smtClean="0"/>
              <a:t>9/20/2017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D841AC-DF31-4CB3-AEDC-8315E5D1F5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1822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FEF79-44EB-4DC2-903C-A957A659D9D3}" type="datetimeFigureOut">
              <a:rPr lang="en-US" smtClean="0"/>
              <a:t>9/20/2017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D841AC-DF31-4CB3-AEDC-8315E5D1F5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7551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20000"/>
            <a:lum/>
          </a:blip>
          <a:srcRect/>
          <a:stretch>
            <a:fillRect l="-17000" r="-2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AFEF79-44EB-4DC2-903C-A957A659D9D3}" type="datetimeFigureOut">
              <a:rPr lang="en-US" smtClean="0"/>
              <a:t>9/20/2017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D841AC-DF31-4CB3-AEDC-8315E5D1F5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9406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jpe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jpeg"/><Relationship Id="rId5" Type="http://schemas.openxmlformats.org/officeDocument/2006/relationships/image" Target="../media/image26.gif"/><Relationship Id="rId4" Type="http://schemas.openxmlformats.org/officeDocument/2006/relationships/image" Target="../media/image25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gi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gi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naconda.com/download/" TargetMode="External"/><Relationship Id="rId7" Type="http://schemas.openxmlformats.org/officeDocument/2006/relationships/image" Target="../media/image37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hecticdialectic/ste-phen" TargetMode="External"/><Relationship Id="rId5" Type="http://schemas.openxmlformats.org/officeDocument/2006/relationships/hyperlink" Target="https://desktop.github.com/" TargetMode="External"/><Relationship Id="rId4" Type="http://schemas.openxmlformats.org/officeDocument/2006/relationships/hyperlink" Target="https://atom.io/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g"/><Relationship Id="rId3" Type="http://schemas.openxmlformats.org/officeDocument/2006/relationships/image" Target="../media/image5.png"/><Relationship Id="rId7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jpe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jpeg"/><Relationship Id="rId5" Type="http://schemas.openxmlformats.org/officeDocument/2006/relationships/image" Target="../media/image14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9524" y="0"/>
            <a:ext cx="1142999" cy="1143000"/>
          </a:xfrm>
          <a:prstGeom prst="rect">
            <a:avLst/>
          </a:prstGeom>
          <a:solidFill>
            <a:srgbClr val="73BED3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-9525" y="0"/>
            <a:ext cx="1143000" cy="6858000"/>
          </a:xfrm>
          <a:prstGeom prst="rect">
            <a:avLst/>
          </a:prstGeom>
          <a:solidFill>
            <a:srgbClr val="2B7589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133475" y="0"/>
            <a:ext cx="8010525" cy="1143000"/>
          </a:xfrm>
          <a:prstGeom prst="rect">
            <a:avLst/>
          </a:prstGeom>
          <a:solidFill>
            <a:srgbClr val="73BED3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latin typeface="Copperplate Gothic Light" panose="020E0507020206020404" pitchFamily="34" charset="0"/>
              </a:rPr>
              <a:t>Introduction</a:t>
            </a:r>
            <a:endParaRPr lang="en-US" sz="3000" dirty="0" smtClean="0">
              <a:latin typeface="Copperplate Gothic Light" panose="020E05070202060204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148358" y="1143000"/>
            <a:ext cx="7995642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srgbClr val="1A4652"/>
                </a:solidFill>
                <a:latin typeface="Tw Cen MT Condensed Extra Bold" panose="020B0803020202020204" pitchFamily="34" charset="0"/>
              </a:rPr>
              <a:t>Summer Tutorial in Empiricism:</a:t>
            </a:r>
          </a:p>
          <a:p>
            <a:pPr algn="ctr"/>
            <a:r>
              <a:rPr lang="en-US" sz="3200" dirty="0" smtClean="0">
                <a:solidFill>
                  <a:srgbClr val="FFC000"/>
                </a:solidFill>
                <a:latin typeface="Tw Cen MT Condensed Extra Bold" panose="020B0803020202020204" pitchFamily="34" charset="0"/>
              </a:rPr>
              <a:t>Practical Help for Experimental Novices</a:t>
            </a:r>
          </a:p>
          <a:p>
            <a:pPr algn="ctr"/>
            <a:endParaRPr lang="en-US" sz="2400" dirty="0" smtClean="0">
              <a:solidFill>
                <a:srgbClr val="225C6C"/>
              </a:solidFill>
              <a:latin typeface="Bodoni MT" panose="02070603080606020203" pitchFamily="18" charset="0"/>
            </a:endParaRPr>
          </a:p>
          <a:p>
            <a:pPr algn="ctr"/>
            <a:r>
              <a:rPr lang="en-US" sz="2400" dirty="0" err="1" smtClean="0">
                <a:solidFill>
                  <a:srgbClr val="225C6C"/>
                </a:solidFill>
                <a:latin typeface="Bodoni MT" panose="02070603080606020203" pitchFamily="18" charset="0"/>
              </a:rPr>
              <a:t>LEvInSoN</a:t>
            </a:r>
            <a:r>
              <a:rPr lang="en-US" sz="2400" dirty="0" smtClean="0">
                <a:solidFill>
                  <a:srgbClr val="225C6C"/>
                </a:solidFill>
                <a:latin typeface="Bodoni MT" panose="02070603080606020203" pitchFamily="18" charset="0"/>
              </a:rPr>
              <a:t> Group - Language and Cognition </a:t>
            </a:r>
            <a:r>
              <a:rPr lang="en-US" sz="2400" dirty="0" smtClean="0">
                <a:solidFill>
                  <a:srgbClr val="225C6C"/>
                </a:solidFill>
                <a:latin typeface="Bodoni MT" panose="02070603080606020203" pitchFamily="18" charset="0"/>
              </a:rPr>
              <a:t>Department</a:t>
            </a:r>
          </a:p>
          <a:p>
            <a:pPr algn="ctr"/>
            <a:endParaRPr lang="en-US" sz="2400" dirty="0">
              <a:solidFill>
                <a:srgbClr val="225C6C"/>
              </a:solidFill>
              <a:latin typeface="Bodoni MT" panose="02070603080606020203" pitchFamily="18" charset="0"/>
            </a:endParaRPr>
          </a:p>
          <a:p>
            <a:pPr algn="ctr"/>
            <a:endParaRPr lang="en-US" sz="2400" dirty="0" smtClean="0">
              <a:solidFill>
                <a:srgbClr val="225C6C"/>
              </a:solidFill>
              <a:latin typeface="Bodoni MT" panose="02070603080606020203" pitchFamily="18" charset="0"/>
            </a:endParaRPr>
          </a:p>
          <a:p>
            <a:pPr algn="ctr"/>
            <a:r>
              <a:rPr lang="en-US" sz="3200" dirty="0" smtClean="0">
                <a:solidFill>
                  <a:srgbClr val="FFC000"/>
                </a:solidFill>
                <a:latin typeface="Tw Cen MT Condensed Extra Bold" panose="020B0803020202020204" pitchFamily="34" charset="0"/>
              </a:rPr>
              <a:t>Please take a seat – don’t get too comfy though- we’ll be putting you into groups!</a:t>
            </a:r>
          </a:p>
          <a:p>
            <a:pPr algn="ctr"/>
            <a:endParaRPr lang="en-US" sz="3200" dirty="0">
              <a:solidFill>
                <a:srgbClr val="FFC000"/>
              </a:solidFill>
              <a:latin typeface="Tw Cen MT Condensed Extra Bold" panose="020B0803020202020204" pitchFamily="34" charset="0"/>
            </a:endParaRPr>
          </a:p>
          <a:p>
            <a:pPr algn="ctr"/>
            <a:endParaRPr lang="en-US" sz="3200" dirty="0" smtClean="0">
              <a:solidFill>
                <a:srgbClr val="FFC000"/>
              </a:solidFill>
              <a:latin typeface="Tw Cen MT Condensed Extra Bold" panose="020B0803020202020204" pitchFamily="34" charset="0"/>
            </a:endParaRPr>
          </a:p>
          <a:p>
            <a:pPr algn="ctr"/>
            <a:r>
              <a:rPr lang="en-US" sz="3200" dirty="0" err="1" smtClean="0">
                <a:solidFill>
                  <a:srgbClr val="FFC000"/>
                </a:solidFill>
                <a:latin typeface="Tw Cen MT Condensed Extra Bold" panose="020B0803020202020204" pitchFamily="34" charset="0"/>
              </a:rPr>
              <a:t>Wifi</a:t>
            </a:r>
            <a:r>
              <a:rPr lang="en-US" sz="3200" dirty="0" smtClean="0">
                <a:solidFill>
                  <a:srgbClr val="FFC000"/>
                </a:solidFill>
                <a:latin typeface="Tw Cen MT Condensed Extra Bold" panose="020B0803020202020204" pitchFamily="34" charset="0"/>
              </a:rPr>
              <a:t>: </a:t>
            </a:r>
            <a:r>
              <a:rPr lang="en-US" sz="3200" dirty="0" err="1" smtClean="0">
                <a:solidFill>
                  <a:srgbClr val="FFC000"/>
                </a:solidFill>
                <a:latin typeface="Tw Cen MT Condensed Extra Bold" panose="020B0803020202020204" pitchFamily="34" charset="0"/>
              </a:rPr>
              <a:t>Evolang</a:t>
            </a:r>
            <a:endParaRPr lang="en-US" sz="3200" dirty="0" smtClean="0">
              <a:solidFill>
                <a:srgbClr val="FFC000"/>
              </a:solidFill>
              <a:latin typeface="Tw Cen MT Condensed Extra Bold" panose="020B0803020202020204" pitchFamily="34" charset="0"/>
            </a:endParaRPr>
          </a:p>
          <a:p>
            <a:pPr algn="ctr"/>
            <a:r>
              <a:rPr lang="en-US" sz="3200" dirty="0" smtClean="0">
                <a:solidFill>
                  <a:srgbClr val="FFC000"/>
                </a:solidFill>
                <a:latin typeface="Tw Cen MT Condensed Extra Bold" panose="020B0803020202020204" pitchFamily="34" charset="0"/>
              </a:rPr>
              <a:t>Password: 8Autumn8</a:t>
            </a:r>
            <a:r>
              <a:rPr lang="en-US" sz="2400" dirty="0" smtClean="0">
                <a:solidFill>
                  <a:srgbClr val="225C6C"/>
                </a:solidFill>
                <a:latin typeface="Bodoni MT" panose="02070603080606020203" pitchFamily="18" charset="0"/>
              </a:rPr>
              <a:t/>
            </a:r>
            <a:br>
              <a:rPr lang="en-US" sz="2400" dirty="0" smtClean="0">
                <a:solidFill>
                  <a:srgbClr val="225C6C"/>
                </a:solidFill>
                <a:latin typeface="Bodoni MT" panose="02070603080606020203" pitchFamily="18" charset="0"/>
              </a:rPr>
            </a:br>
            <a:endParaRPr lang="en-US" sz="2400" dirty="0">
              <a:solidFill>
                <a:srgbClr val="225C6C"/>
              </a:solidFill>
              <a:latin typeface="Bodoni MT" panose="02070603080606020203" pitchFamily="18" charset="0"/>
            </a:endParaRPr>
          </a:p>
        </p:txBody>
      </p:sp>
      <p:pic>
        <p:nvPicPr>
          <p:cNvPr id="18" name="Picture 4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525" y="-14883"/>
            <a:ext cx="1157883" cy="1157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-13155" y="1143000"/>
            <a:ext cx="114662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u="sng" dirty="0" smtClean="0">
                <a:solidFill>
                  <a:schemeClr val="bg1"/>
                </a:solidFill>
                <a:latin typeface="Tw Cen MT Condensed Extra Bold" panose="020B0803020202020204" pitchFamily="34" charset="0"/>
                <a:cs typeface="Aharoni" panose="02010803020104030203" pitchFamily="2" charset="-79"/>
              </a:rPr>
              <a:t>Contents</a:t>
            </a:r>
          </a:p>
          <a:p>
            <a:r>
              <a:rPr lang="en-US" sz="1400" dirty="0" smtClean="0">
                <a:solidFill>
                  <a:schemeClr val="bg1"/>
                </a:solidFill>
                <a:latin typeface="Tw Cen MT Condensed Extra Bold" panose="020B0803020202020204" pitchFamily="34" charset="0"/>
                <a:cs typeface="Aharoni" panose="02010803020104030203" pitchFamily="2" charset="-79"/>
              </a:rPr>
              <a:t>Who</a:t>
            </a:r>
          </a:p>
          <a:p>
            <a:r>
              <a:rPr lang="en-US" sz="1400" dirty="0" smtClean="0">
                <a:solidFill>
                  <a:schemeClr val="bg1"/>
                </a:solidFill>
                <a:latin typeface="Tw Cen MT Condensed Extra Bold" panose="020B0803020202020204" pitchFamily="34" charset="0"/>
                <a:cs typeface="Aharoni" panose="02010803020104030203" pitchFamily="2" charset="-79"/>
              </a:rPr>
              <a:t>What</a:t>
            </a:r>
          </a:p>
          <a:p>
            <a:r>
              <a:rPr lang="en-US" sz="1400" dirty="0" smtClean="0">
                <a:solidFill>
                  <a:schemeClr val="bg1"/>
                </a:solidFill>
                <a:latin typeface="Tw Cen MT Condensed Extra Bold" panose="020B0803020202020204" pitchFamily="34" charset="0"/>
                <a:cs typeface="Aharoni" panose="02010803020104030203" pitchFamily="2" charset="-79"/>
              </a:rPr>
              <a:t>How</a:t>
            </a:r>
          </a:p>
          <a:p>
            <a:r>
              <a:rPr lang="en-US" sz="1400" dirty="0" smtClean="0">
                <a:solidFill>
                  <a:schemeClr val="bg1"/>
                </a:solidFill>
                <a:latin typeface="Tw Cen MT Condensed Extra Bold" panose="020B0803020202020204" pitchFamily="34" charset="0"/>
                <a:cs typeface="Aharoni" panose="02010803020104030203" pitchFamily="2" charset="-79"/>
              </a:rPr>
              <a:t>Coverage</a:t>
            </a:r>
          </a:p>
          <a:p>
            <a:r>
              <a:rPr lang="en-US" sz="1400" dirty="0" smtClean="0">
                <a:solidFill>
                  <a:schemeClr val="bg1"/>
                </a:solidFill>
                <a:latin typeface="Tw Cen MT Condensed Extra Bold" panose="020B0803020202020204" pitchFamily="34" charset="0"/>
                <a:cs typeface="Aharoni" panose="02010803020104030203" pitchFamily="2" charset="-79"/>
              </a:rPr>
              <a:t>Groups</a:t>
            </a:r>
          </a:p>
        </p:txBody>
      </p:sp>
    </p:spTree>
    <p:extLst>
      <p:ext uri="{BB962C8B-B14F-4D97-AF65-F5344CB8AC3E}">
        <p14:creationId xmlns:p14="http://schemas.microsoft.com/office/powerpoint/2010/main" val="3097377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9524" y="0"/>
            <a:ext cx="1142999" cy="1143000"/>
          </a:xfrm>
          <a:prstGeom prst="rect">
            <a:avLst/>
          </a:prstGeom>
          <a:solidFill>
            <a:srgbClr val="73BED3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-9525" y="0"/>
            <a:ext cx="1143000" cy="6858000"/>
          </a:xfrm>
          <a:prstGeom prst="rect">
            <a:avLst/>
          </a:prstGeom>
          <a:solidFill>
            <a:srgbClr val="2B7589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133475" y="0"/>
            <a:ext cx="8010525" cy="1143000"/>
          </a:xfrm>
          <a:prstGeom prst="rect">
            <a:avLst/>
          </a:prstGeom>
          <a:solidFill>
            <a:srgbClr val="73BED3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latin typeface="Copperplate Gothic Light" panose="020E0507020206020404" pitchFamily="34" charset="0"/>
              </a:rPr>
              <a:t>Who Are We?</a:t>
            </a:r>
            <a:endParaRPr lang="en-US" sz="3000" dirty="0" smtClean="0">
              <a:latin typeface="Copperplate Gothic Light" panose="020E0507020206020404" pitchFamily="34" charset="0"/>
            </a:endParaRPr>
          </a:p>
        </p:txBody>
      </p:sp>
      <p:pic>
        <p:nvPicPr>
          <p:cNvPr id="18" name="Picture 4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525" y="-14883"/>
            <a:ext cx="1157883" cy="1157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Shape 54"/>
          <p:cNvSpPr txBox="1">
            <a:spLocks noGrp="1"/>
          </p:cNvSpPr>
          <p:nvPr>
            <p:ph type="ctrTitle"/>
          </p:nvPr>
        </p:nvSpPr>
        <p:spPr>
          <a:xfrm>
            <a:off x="3657600" y="1668000"/>
            <a:ext cx="5228100" cy="31326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 smtClean="0">
                <a:solidFill>
                  <a:schemeClr val="accent5">
                    <a:lumMod val="50000"/>
                  </a:schemeClr>
                </a:solidFill>
                <a:latin typeface="Tw Cen MT Condensed Extra Bold" panose="020B0803020202020204" pitchFamily="34" charset="0"/>
              </a:rPr>
              <a:t>Alan Nielsen</a:t>
            </a:r>
            <a:endParaRPr lang="en-GB" dirty="0">
              <a:solidFill>
                <a:schemeClr val="accent5">
                  <a:lumMod val="50000"/>
                </a:schemeClr>
              </a:solidFill>
              <a:latin typeface="Tw Cen MT Condensed Extra Bold" panose="020B0803020202020204" pitchFamily="34" charset="0"/>
            </a:endParaRPr>
          </a:p>
          <a:p>
            <a:pPr lvl="0">
              <a:spcBef>
                <a:spcPts val="0"/>
              </a:spcBef>
              <a:buNone/>
            </a:pPr>
            <a:endParaRPr sz="2000" dirty="0"/>
          </a:p>
          <a:p>
            <a:pPr lvl="0">
              <a:spcBef>
                <a:spcPts val="0"/>
              </a:spcBef>
              <a:buNone/>
            </a:pPr>
            <a:r>
              <a:rPr lang="en-GB" sz="2400" dirty="0" smtClean="0">
                <a:solidFill>
                  <a:schemeClr val="accent5">
                    <a:lumMod val="75000"/>
                  </a:schemeClr>
                </a:solidFill>
                <a:latin typeface="Bodoni MT" panose="02070603080606020203" pitchFamily="18" charset="0"/>
              </a:rPr>
              <a:t>Iconicity</a:t>
            </a:r>
            <a:br>
              <a:rPr lang="en-GB" sz="2400" dirty="0" smtClean="0">
                <a:solidFill>
                  <a:schemeClr val="accent5">
                    <a:lumMod val="75000"/>
                  </a:schemeClr>
                </a:solidFill>
                <a:latin typeface="Bodoni MT" panose="02070603080606020203" pitchFamily="18" charset="0"/>
              </a:rPr>
            </a:br>
            <a:r>
              <a:rPr lang="en-GB" sz="2400" dirty="0" smtClean="0">
                <a:solidFill>
                  <a:schemeClr val="accent5">
                    <a:lumMod val="75000"/>
                  </a:schemeClr>
                </a:solidFill>
                <a:latin typeface="Bodoni MT" panose="02070603080606020203" pitchFamily="18" charset="0"/>
              </a:rPr>
              <a:t>Perceptual and Cognitive Biases</a:t>
            </a:r>
            <a:br>
              <a:rPr lang="en-GB" sz="2400" dirty="0" smtClean="0">
                <a:solidFill>
                  <a:schemeClr val="accent5">
                    <a:lumMod val="75000"/>
                  </a:schemeClr>
                </a:solidFill>
                <a:latin typeface="Bodoni MT" panose="02070603080606020203" pitchFamily="18" charset="0"/>
              </a:rPr>
            </a:br>
            <a:r>
              <a:rPr lang="en-GB" sz="2400" dirty="0" smtClean="0">
                <a:solidFill>
                  <a:schemeClr val="accent5">
                    <a:lumMod val="75000"/>
                  </a:schemeClr>
                </a:solidFill>
                <a:latin typeface="Bodoni MT" panose="02070603080606020203" pitchFamily="18" charset="0"/>
              </a:rPr>
              <a:t>Learning</a:t>
            </a:r>
            <a:br>
              <a:rPr lang="en-GB" sz="2400" dirty="0" smtClean="0">
                <a:solidFill>
                  <a:schemeClr val="accent5">
                    <a:lumMod val="75000"/>
                  </a:schemeClr>
                </a:solidFill>
                <a:latin typeface="Bodoni MT" panose="02070603080606020203" pitchFamily="18" charset="0"/>
              </a:rPr>
            </a:br>
            <a:r>
              <a:rPr lang="en-GB" sz="2400" dirty="0" smtClean="0">
                <a:solidFill>
                  <a:schemeClr val="accent5">
                    <a:lumMod val="75000"/>
                  </a:schemeClr>
                </a:solidFill>
                <a:latin typeface="Bodoni MT" panose="02070603080606020203" pitchFamily="18" charset="0"/>
              </a:rPr>
              <a:t>Language Evolution</a:t>
            </a:r>
            <a:br>
              <a:rPr lang="en-GB" sz="2400" dirty="0" smtClean="0">
                <a:solidFill>
                  <a:schemeClr val="accent5">
                    <a:lumMod val="75000"/>
                  </a:schemeClr>
                </a:solidFill>
                <a:latin typeface="Bodoni MT" panose="02070603080606020203" pitchFamily="18" charset="0"/>
              </a:rPr>
            </a:br>
            <a:r>
              <a:rPr lang="en-GB" sz="2400" dirty="0" smtClean="0">
                <a:solidFill>
                  <a:schemeClr val="accent5">
                    <a:lumMod val="75000"/>
                  </a:schemeClr>
                </a:solidFill>
                <a:latin typeface="Bodoni MT" panose="02070603080606020203" pitchFamily="18" charset="0"/>
              </a:rPr>
              <a:t>Development</a:t>
            </a:r>
            <a:br>
              <a:rPr lang="en-GB" sz="2400" dirty="0" smtClean="0">
                <a:solidFill>
                  <a:schemeClr val="accent5">
                    <a:lumMod val="75000"/>
                  </a:schemeClr>
                </a:solidFill>
                <a:latin typeface="Bodoni MT" panose="02070603080606020203" pitchFamily="18" charset="0"/>
              </a:rPr>
            </a:br>
            <a:r>
              <a:rPr lang="en-GB" sz="2400" dirty="0" smtClean="0">
                <a:solidFill>
                  <a:schemeClr val="accent5">
                    <a:lumMod val="75000"/>
                  </a:schemeClr>
                </a:solidFill>
                <a:latin typeface="Bodoni MT" panose="02070603080606020203" pitchFamily="18" charset="0"/>
              </a:rPr>
              <a:t>Fatty Carbs</a:t>
            </a:r>
            <a:br>
              <a:rPr lang="en-GB" sz="2400" dirty="0" smtClean="0">
                <a:solidFill>
                  <a:schemeClr val="accent5">
                    <a:lumMod val="75000"/>
                  </a:schemeClr>
                </a:solidFill>
                <a:latin typeface="Bodoni MT" panose="02070603080606020203" pitchFamily="18" charset="0"/>
              </a:rPr>
            </a:br>
            <a:r>
              <a:rPr lang="en-GB" sz="2400" dirty="0" err="1" smtClean="0">
                <a:solidFill>
                  <a:schemeClr val="accent5">
                    <a:lumMod val="75000"/>
                  </a:schemeClr>
                </a:solidFill>
                <a:latin typeface="Bodoni MT" panose="02070603080606020203" pitchFamily="18" charset="0"/>
              </a:rPr>
              <a:t>Carby</a:t>
            </a:r>
            <a:r>
              <a:rPr lang="en-GB" sz="2400" dirty="0" smtClean="0">
                <a:solidFill>
                  <a:schemeClr val="accent5">
                    <a:lumMod val="75000"/>
                  </a:schemeClr>
                </a:solidFill>
                <a:latin typeface="Bodoni MT" panose="02070603080606020203" pitchFamily="18" charset="0"/>
              </a:rPr>
              <a:t> Fats</a:t>
            </a:r>
            <a:endParaRPr lang="en-GB" sz="2400" dirty="0">
              <a:solidFill>
                <a:schemeClr val="accent5">
                  <a:lumMod val="75000"/>
                </a:schemeClr>
              </a:solidFill>
              <a:latin typeface="Bodoni MT" panose="02070603080606020203" pitchFamily="18" charset="0"/>
            </a:endParaRPr>
          </a:p>
        </p:txBody>
      </p:sp>
      <p:pic>
        <p:nvPicPr>
          <p:cNvPr id="17" name="Shape 56"/>
          <p:cNvPicPr preferRelativeResize="0"/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</a:blip>
          <a:stretch>
            <a:fillRect/>
          </a:stretch>
        </p:blipFill>
        <p:spPr>
          <a:xfrm>
            <a:off x="2286000" y="5705612"/>
            <a:ext cx="1100156" cy="1170450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Shape 59"/>
          <p:cNvSpPr txBox="1"/>
          <p:nvPr/>
        </p:nvSpPr>
        <p:spPr>
          <a:xfrm>
            <a:off x="1133474" y="4617320"/>
            <a:ext cx="2676526" cy="583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1400" dirty="0" smtClean="0">
                <a:latin typeface="Tw Cen MT Condensed Extra Bold" panose="020B0803020202020204" pitchFamily="34" charset="0"/>
              </a:rPr>
              <a:t>www.languageevolution.com</a:t>
            </a:r>
            <a:endParaRPr lang="en-GB" sz="1400" dirty="0">
              <a:latin typeface="Tw Cen MT Condensed Extra Bold" panose="020B0803020202020204" pitchFamily="34" charset="0"/>
            </a:endParaRPr>
          </a:p>
        </p:txBody>
      </p:sp>
      <p:pic>
        <p:nvPicPr>
          <p:cNvPr id="22" name="Shape 60"/>
          <p:cNvPicPr preferRelativeResize="0"/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</a:blip>
          <a:stretch>
            <a:fillRect/>
          </a:stretch>
        </p:blipFill>
        <p:spPr>
          <a:xfrm>
            <a:off x="4999163" y="4960541"/>
            <a:ext cx="993149" cy="808065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Shape 61"/>
          <p:cNvSpPr txBox="1"/>
          <p:nvPr/>
        </p:nvSpPr>
        <p:spPr>
          <a:xfrm>
            <a:off x="5992312" y="6019514"/>
            <a:ext cx="3151688" cy="583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2000" dirty="0" smtClean="0">
                <a:latin typeface="Tw Cen MT Condensed Extra Bold" panose="020B0803020202020204" pitchFamily="34" charset="0"/>
              </a:rPr>
              <a:t>alan@languageevolution.com</a:t>
            </a:r>
            <a:endParaRPr lang="en-GB" sz="2000" dirty="0">
              <a:latin typeface="Tw Cen MT Condensed Extra Bold" panose="020B0803020202020204" pitchFamily="34" charset="0"/>
            </a:endParaRPr>
          </a:p>
        </p:txBody>
      </p:sp>
      <p:sp>
        <p:nvSpPr>
          <p:cNvPr id="24" name="Shape 62"/>
          <p:cNvSpPr txBox="1"/>
          <p:nvPr/>
        </p:nvSpPr>
        <p:spPr>
          <a:xfrm>
            <a:off x="6020512" y="5033700"/>
            <a:ext cx="3123488" cy="583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2000" dirty="0" smtClean="0">
                <a:latin typeface="Tw Cen MT Condensed Extra Bold" panose="020B0803020202020204" pitchFamily="34" charset="0"/>
              </a:rPr>
              <a:t>@</a:t>
            </a:r>
            <a:r>
              <a:rPr lang="en-GB" sz="2000" dirty="0" err="1" smtClean="0">
                <a:latin typeface="Tw Cen MT Condensed Extra Bold" panose="020B0803020202020204" pitchFamily="34" charset="0"/>
              </a:rPr>
              <a:t>alanksnielsen</a:t>
            </a:r>
            <a:endParaRPr lang="en-GB" sz="2000" dirty="0">
              <a:latin typeface="Tw Cen MT Condensed Extra Bold" panose="020B0803020202020204" pitchFamily="34" charset="0"/>
            </a:endParaRPr>
          </a:p>
        </p:txBody>
      </p:sp>
      <p:pic>
        <p:nvPicPr>
          <p:cNvPr id="25" name="Shape 63"/>
          <p:cNvPicPr preferRelativeResize="0"/>
          <p:nvPr/>
        </p:nvPicPr>
        <p:blipFill>
          <a:blip r:embed="rId5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alphaModFix/>
          </a:blip>
          <a:stretch>
            <a:fillRect/>
          </a:stretch>
        </p:blipFill>
        <p:spPr>
          <a:xfrm>
            <a:off x="4999162" y="5967528"/>
            <a:ext cx="993150" cy="6466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58" name="Picture 2" descr="Image may contain: 1 person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5759" y="1397608"/>
            <a:ext cx="2475807" cy="3219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7"/>
          <a:srcRect l="60055" t="71287" r="26808"/>
          <a:stretch/>
        </p:blipFill>
        <p:spPr>
          <a:xfrm>
            <a:off x="1143000" y="5715000"/>
            <a:ext cx="1143000" cy="114300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-13155" y="1143000"/>
            <a:ext cx="114662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u="sng" dirty="0" smtClean="0">
                <a:solidFill>
                  <a:schemeClr val="bg1"/>
                </a:solidFill>
                <a:latin typeface="Tw Cen MT Condensed Extra Bold" panose="020B0803020202020204" pitchFamily="34" charset="0"/>
                <a:cs typeface="Aharoni" panose="02010803020104030203" pitchFamily="2" charset="-79"/>
              </a:rPr>
              <a:t>Contents</a:t>
            </a:r>
          </a:p>
          <a:p>
            <a:r>
              <a:rPr lang="en-US" sz="1400" dirty="0" smtClean="0">
                <a:solidFill>
                  <a:srgbClr val="FFC000"/>
                </a:solidFill>
                <a:latin typeface="Tw Cen MT Condensed Extra Bold" panose="020B0803020202020204" pitchFamily="34" charset="0"/>
                <a:cs typeface="Aharoni" panose="02010803020104030203" pitchFamily="2" charset="-79"/>
              </a:rPr>
              <a:t>Who</a:t>
            </a:r>
          </a:p>
          <a:p>
            <a:r>
              <a:rPr lang="en-US" sz="1400" dirty="0" smtClean="0">
                <a:solidFill>
                  <a:schemeClr val="bg1"/>
                </a:solidFill>
                <a:latin typeface="Tw Cen MT Condensed Extra Bold" panose="020B0803020202020204" pitchFamily="34" charset="0"/>
                <a:cs typeface="Aharoni" panose="02010803020104030203" pitchFamily="2" charset="-79"/>
              </a:rPr>
              <a:t>What</a:t>
            </a:r>
          </a:p>
          <a:p>
            <a:r>
              <a:rPr lang="en-US" sz="1400" dirty="0" smtClean="0">
                <a:solidFill>
                  <a:schemeClr val="bg1"/>
                </a:solidFill>
                <a:latin typeface="Tw Cen MT Condensed Extra Bold" panose="020B0803020202020204" pitchFamily="34" charset="0"/>
                <a:cs typeface="Aharoni" panose="02010803020104030203" pitchFamily="2" charset="-79"/>
              </a:rPr>
              <a:t>How</a:t>
            </a:r>
          </a:p>
          <a:p>
            <a:r>
              <a:rPr lang="en-US" sz="1400" dirty="0" smtClean="0">
                <a:solidFill>
                  <a:schemeClr val="bg1"/>
                </a:solidFill>
                <a:latin typeface="Tw Cen MT Condensed Extra Bold" panose="020B0803020202020204" pitchFamily="34" charset="0"/>
                <a:cs typeface="Aharoni" panose="02010803020104030203" pitchFamily="2" charset="-79"/>
              </a:rPr>
              <a:t>Coverage</a:t>
            </a:r>
          </a:p>
          <a:p>
            <a:r>
              <a:rPr lang="en-US" sz="1400" dirty="0" smtClean="0">
                <a:solidFill>
                  <a:schemeClr val="bg1"/>
                </a:solidFill>
                <a:latin typeface="Tw Cen MT Condensed Extra Bold" panose="020B0803020202020204" pitchFamily="34" charset="0"/>
                <a:cs typeface="Aharoni" panose="02010803020104030203" pitchFamily="2" charset="-79"/>
              </a:rPr>
              <a:t>Groups</a:t>
            </a:r>
          </a:p>
        </p:txBody>
      </p:sp>
    </p:spTree>
    <p:extLst>
      <p:ext uri="{BB962C8B-B14F-4D97-AF65-F5344CB8AC3E}">
        <p14:creationId xmlns:p14="http://schemas.microsoft.com/office/powerpoint/2010/main" val="952888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9524" y="0"/>
            <a:ext cx="1142999" cy="1143000"/>
          </a:xfrm>
          <a:prstGeom prst="rect">
            <a:avLst/>
          </a:prstGeom>
          <a:solidFill>
            <a:srgbClr val="73BED3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-9525" y="0"/>
            <a:ext cx="1143000" cy="6858000"/>
          </a:xfrm>
          <a:prstGeom prst="rect">
            <a:avLst/>
          </a:prstGeom>
          <a:solidFill>
            <a:srgbClr val="2B7589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133475" y="0"/>
            <a:ext cx="8010525" cy="1143000"/>
          </a:xfrm>
          <a:prstGeom prst="rect">
            <a:avLst/>
          </a:prstGeom>
          <a:solidFill>
            <a:srgbClr val="73BED3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latin typeface="Copperplate Gothic Light" panose="020E0507020206020404" pitchFamily="34" charset="0"/>
              </a:rPr>
              <a:t>What is this?</a:t>
            </a:r>
            <a:endParaRPr lang="en-US" sz="3000" dirty="0" smtClean="0">
              <a:latin typeface="Copperplate Gothic Light" panose="020E0507020206020404" pitchFamily="34" charset="0"/>
            </a:endParaRPr>
          </a:p>
        </p:txBody>
      </p:sp>
      <p:pic>
        <p:nvPicPr>
          <p:cNvPr id="18" name="Picture 4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525" y="-14883"/>
            <a:ext cx="1157883" cy="1157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1148358" y="1143000"/>
            <a:ext cx="799564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1A4652"/>
                </a:solidFill>
                <a:latin typeface="Tw Cen MT Condensed Extra Bold" panose="020B0803020202020204" pitchFamily="34" charset="0"/>
              </a:rPr>
              <a:t>Summer Tutorial in Empiricism:</a:t>
            </a:r>
          </a:p>
          <a:p>
            <a:endParaRPr lang="en-US" sz="2400" dirty="0" smtClean="0">
              <a:solidFill>
                <a:srgbClr val="225C6C"/>
              </a:solidFill>
              <a:latin typeface="Bodoni MT" panose="02070603080606020203" pitchFamily="18" charset="0"/>
            </a:endParaRPr>
          </a:p>
          <a:p>
            <a:r>
              <a:rPr lang="en-US" sz="2400" dirty="0" smtClean="0">
                <a:solidFill>
                  <a:srgbClr val="225C6C"/>
                </a:solidFill>
                <a:latin typeface="Bodoni MT" panose="02070603080606020203" pitchFamily="18" charset="0"/>
              </a:rPr>
              <a:t>A synthetic view of empirical work (and collaboration)</a:t>
            </a:r>
          </a:p>
          <a:p>
            <a:endParaRPr lang="en-US" sz="2400" dirty="0">
              <a:solidFill>
                <a:srgbClr val="225C6C"/>
              </a:solidFill>
              <a:latin typeface="Bodoni MT" panose="02070603080606020203" pitchFamily="18" charset="0"/>
            </a:endParaRPr>
          </a:p>
          <a:p>
            <a:r>
              <a:rPr lang="en-US" sz="2400" dirty="0" smtClean="0">
                <a:solidFill>
                  <a:srgbClr val="225C6C"/>
                </a:solidFill>
                <a:latin typeface="Bodoni MT" panose="02070603080606020203" pitchFamily="18" charset="0"/>
              </a:rPr>
              <a:t>	-taking an experiment from conception to completion</a:t>
            </a:r>
            <a:br>
              <a:rPr lang="en-US" sz="2400" dirty="0" smtClean="0">
                <a:solidFill>
                  <a:srgbClr val="225C6C"/>
                </a:solidFill>
                <a:latin typeface="Bodoni MT" panose="02070603080606020203" pitchFamily="18" charset="0"/>
              </a:rPr>
            </a:br>
            <a:endParaRPr lang="en-US" sz="2400" dirty="0">
              <a:solidFill>
                <a:srgbClr val="225C6C"/>
              </a:solidFill>
              <a:latin typeface="Bodoni MT" panose="02070603080606020203" pitchFamily="18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-13155" y="1143000"/>
            <a:ext cx="114662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u="sng" dirty="0" smtClean="0">
                <a:solidFill>
                  <a:schemeClr val="bg1"/>
                </a:solidFill>
                <a:latin typeface="Tw Cen MT Condensed Extra Bold" panose="020B0803020202020204" pitchFamily="34" charset="0"/>
                <a:cs typeface="Aharoni" panose="02010803020104030203" pitchFamily="2" charset="-79"/>
              </a:rPr>
              <a:t>Contents</a:t>
            </a:r>
          </a:p>
          <a:p>
            <a:r>
              <a:rPr lang="en-US" sz="1400" dirty="0" smtClean="0">
                <a:solidFill>
                  <a:schemeClr val="bg1"/>
                </a:solidFill>
                <a:latin typeface="Tw Cen MT Condensed Extra Bold" panose="020B0803020202020204" pitchFamily="34" charset="0"/>
                <a:cs typeface="Aharoni" panose="02010803020104030203" pitchFamily="2" charset="-79"/>
              </a:rPr>
              <a:t>Who</a:t>
            </a:r>
          </a:p>
          <a:p>
            <a:r>
              <a:rPr lang="en-US" sz="1400" dirty="0" smtClean="0">
                <a:solidFill>
                  <a:srgbClr val="FFC000"/>
                </a:solidFill>
                <a:latin typeface="Tw Cen MT Condensed Extra Bold" panose="020B0803020202020204" pitchFamily="34" charset="0"/>
                <a:cs typeface="Aharoni" panose="02010803020104030203" pitchFamily="2" charset="-79"/>
              </a:rPr>
              <a:t>What</a:t>
            </a:r>
          </a:p>
          <a:p>
            <a:r>
              <a:rPr lang="en-US" sz="1400" dirty="0" smtClean="0">
                <a:solidFill>
                  <a:schemeClr val="bg1"/>
                </a:solidFill>
                <a:latin typeface="Tw Cen MT Condensed Extra Bold" panose="020B0803020202020204" pitchFamily="34" charset="0"/>
                <a:cs typeface="Aharoni" panose="02010803020104030203" pitchFamily="2" charset="-79"/>
              </a:rPr>
              <a:t>How</a:t>
            </a:r>
          </a:p>
          <a:p>
            <a:r>
              <a:rPr lang="en-US" sz="1400" dirty="0" smtClean="0">
                <a:solidFill>
                  <a:schemeClr val="bg1"/>
                </a:solidFill>
                <a:latin typeface="Tw Cen MT Condensed Extra Bold" panose="020B0803020202020204" pitchFamily="34" charset="0"/>
                <a:cs typeface="Aharoni" panose="02010803020104030203" pitchFamily="2" charset="-79"/>
              </a:rPr>
              <a:t>Coverage</a:t>
            </a:r>
          </a:p>
          <a:p>
            <a:r>
              <a:rPr lang="en-US" sz="1400" dirty="0" smtClean="0">
                <a:solidFill>
                  <a:schemeClr val="bg1"/>
                </a:solidFill>
                <a:latin typeface="Tw Cen MT Condensed Extra Bold" panose="020B0803020202020204" pitchFamily="34" charset="0"/>
                <a:cs typeface="Aharoni" panose="02010803020104030203" pitchFamily="2" charset="-79"/>
              </a:rPr>
              <a:t>Groups</a:t>
            </a:r>
          </a:p>
        </p:txBody>
      </p:sp>
    </p:spTree>
    <p:extLst>
      <p:ext uri="{BB962C8B-B14F-4D97-AF65-F5344CB8AC3E}">
        <p14:creationId xmlns:p14="http://schemas.microsoft.com/office/powerpoint/2010/main" val="491027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9524" y="0"/>
            <a:ext cx="1142999" cy="1143000"/>
          </a:xfrm>
          <a:prstGeom prst="rect">
            <a:avLst/>
          </a:prstGeom>
          <a:solidFill>
            <a:srgbClr val="73BED3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-9525" y="0"/>
            <a:ext cx="1143000" cy="6858000"/>
          </a:xfrm>
          <a:prstGeom prst="rect">
            <a:avLst/>
          </a:prstGeom>
          <a:solidFill>
            <a:srgbClr val="2B7589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133475" y="0"/>
            <a:ext cx="8010525" cy="1143000"/>
          </a:xfrm>
          <a:prstGeom prst="rect">
            <a:avLst/>
          </a:prstGeom>
          <a:solidFill>
            <a:srgbClr val="73BED3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latin typeface="Copperplate Gothic Light" panose="020E0507020206020404" pitchFamily="34" charset="0"/>
              </a:rPr>
              <a:t>What is this?</a:t>
            </a:r>
            <a:endParaRPr lang="en-US" sz="3000" dirty="0" smtClean="0">
              <a:latin typeface="Copperplate Gothic Light" panose="020E0507020206020404" pitchFamily="34" charset="0"/>
            </a:endParaRPr>
          </a:p>
        </p:txBody>
      </p:sp>
      <p:pic>
        <p:nvPicPr>
          <p:cNvPr id="18" name="Picture 4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525" y="-14883"/>
            <a:ext cx="1157883" cy="1157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1148358" y="1143000"/>
            <a:ext cx="799564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1A4652"/>
                </a:solidFill>
                <a:latin typeface="Tw Cen MT Condensed Extra Bold" panose="020B0803020202020204" pitchFamily="34" charset="0"/>
              </a:rPr>
              <a:t>Goal 1- Transparency</a:t>
            </a:r>
          </a:p>
          <a:p>
            <a:endParaRPr lang="en-US" sz="2400" dirty="0">
              <a:solidFill>
                <a:srgbClr val="225C6C"/>
              </a:solidFill>
              <a:latin typeface="Bodoni MT" panose="02070603080606020203" pitchFamily="18" charset="0"/>
            </a:endParaRPr>
          </a:p>
          <a:p>
            <a:r>
              <a:rPr lang="en-US" sz="2400" dirty="0" smtClean="0">
                <a:solidFill>
                  <a:srgbClr val="225C6C"/>
                </a:solidFill>
                <a:latin typeface="Bodoni MT" panose="02070603080606020203" pitchFamily="18" charset="0"/>
              </a:rPr>
              <a:t>You see science as it is done, not as it is written</a:t>
            </a:r>
          </a:p>
          <a:p>
            <a:r>
              <a:rPr lang="en-US" sz="2400" dirty="0">
                <a:solidFill>
                  <a:srgbClr val="225C6C"/>
                </a:solidFill>
                <a:latin typeface="Bodoni MT" panose="02070603080606020203" pitchFamily="18" charset="0"/>
              </a:rPr>
              <a:t>	</a:t>
            </a:r>
            <a:r>
              <a:rPr lang="en-US" sz="2400" dirty="0" smtClean="0">
                <a:solidFill>
                  <a:srgbClr val="225C6C"/>
                </a:solidFill>
                <a:latin typeface="Bodoni MT" panose="02070603080606020203" pitchFamily="18" charset="0"/>
              </a:rPr>
              <a:t>-i.e. warts and all</a:t>
            </a:r>
          </a:p>
          <a:p>
            <a:r>
              <a:rPr lang="en-US" sz="2400" dirty="0" smtClean="0">
                <a:solidFill>
                  <a:srgbClr val="225C6C"/>
                </a:solidFill>
                <a:latin typeface="Bodoni MT" panose="02070603080606020203" pitchFamily="18" charset="0"/>
              </a:rPr>
              <a:t/>
            </a:r>
            <a:br>
              <a:rPr lang="en-US" sz="2400" dirty="0" smtClean="0">
                <a:solidFill>
                  <a:srgbClr val="225C6C"/>
                </a:solidFill>
                <a:latin typeface="Bodoni MT" panose="02070603080606020203" pitchFamily="18" charset="0"/>
              </a:rPr>
            </a:br>
            <a:endParaRPr lang="en-US" sz="2400" dirty="0">
              <a:solidFill>
                <a:srgbClr val="225C6C"/>
              </a:solidFill>
              <a:latin typeface="Bodoni MT" panose="02070603080606020203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-13155" y="1143000"/>
            <a:ext cx="114662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u="sng" dirty="0" smtClean="0">
                <a:solidFill>
                  <a:schemeClr val="bg1"/>
                </a:solidFill>
                <a:latin typeface="Tw Cen MT Condensed Extra Bold" panose="020B0803020202020204" pitchFamily="34" charset="0"/>
                <a:cs typeface="Aharoni" panose="02010803020104030203" pitchFamily="2" charset="-79"/>
              </a:rPr>
              <a:t>Contents</a:t>
            </a:r>
          </a:p>
          <a:p>
            <a:r>
              <a:rPr lang="en-US" sz="1400" dirty="0" smtClean="0">
                <a:solidFill>
                  <a:schemeClr val="bg1"/>
                </a:solidFill>
                <a:latin typeface="Tw Cen MT Condensed Extra Bold" panose="020B0803020202020204" pitchFamily="34" charset="0"/>
                <a:cs typeface="Aharoni" panose="02010803020104030203" pitchFamily="2" charset="-79"/>
              </a:rPr>
              <a:t>Who</a:t>
            </a:r>
          </a:p>
          <a:p>
            <a:r>
              <a:rPr lang="en-US" sz="1400" dirty="0" smtClean="0">
                <a:solidFill>
                  <a:srgbClr val="FFC000"/>
                </a:solidFill>
                <a:latin typeface="Tw Cen MT Condensed Extra Bold" panose="020B0803020202020204" pitchFamily="34" charset="0"/>
                <a:cs typeface="Aharoni" panose="02010803020104030203" pitchFamily="2" charset="-79"/>
              </a:rPr>
              <a:t>What</a:t>
            </a:r>
          </a:p>
          <a:p>
            <a:r>
              <a:rPr lang="en-US" sz="1400" dirty="0" smtClean="0">
                <a:solidFill>
                  <a:schemeClr val="bg1"/>
                </a:solidFill>
                <a:latin typeface="Tw Cen MT Condensed Extra Bold" panose="020B0803020202020204" pitchFamily="34" charset="0"/>
                <a:cs typeface="Aharoni" panose="02010803020104030203" pitchFamily="2" charset="-79"/>
              </a:rPr>
              <a:t>How</a:t>
            </a:r>
          </a:p>
          <a:p>
            <a:r>
              <a:rPr lang="en-US" sz="1400" dirty="0" smtClean="0">
                <a:solidFill>
                  <a:schemeClr val="bg1"/>
                </a:solidFill>
                <a:latin typeface="Tw Cen MT Condensed Extra Bold" panose="020B0803020202020204" pitchFamily="34" charset="0"/>
                <a:cs typeface="Aharoni" panose="02010803020104030203" pitchFamily="2" charset="-79"/>
              </a:rPr>
              <a:t>Coverage</a:t>
            </a:r>
          </a:p>
          <a:p>
            <a:r>
              <a:rPr lang="en-US" sz="1400" dirty="0" smtClean="0">
                <a:solidFill>
                  <a:schemeClr val="bg1"/>
                </a:solidFill>
                <a:latin typeface="Tw Cen MT Condensed Extra Bold" panose="020B0803020202020204" pitchFamily="34" charset="0"/>
                <a:cs typeface="Aharoni" panose="02010803020104030203" pitchFamily="2" charset="-79"/>
              </a:rPr>
              <a:t>Groups</a:t>
            </a:r>
          </a:p>
        </p:txBody>
      </p:sp>
    </p:spTree>
    <p:extLst>
      <p:ext uri="{BB962C8B-B14F-4D97-AF65-F5344CB8AC3E}">
        <p14:creationId xmlns:p14="http://schemas.microsoft.com/office/powerpoint/2010/main" val="1688716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9524" y="0"/>
            <a:ext cx="1142999" cy="1143000"/>
          </a:xfrm>
          <a:prstGeom prst="rect">
            <a:avLst/>
          </a:prstGeom>
          <a:solidFill>
            <a:srgbClr val="73BED3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-9525" y="0"/>
            <a:ext cx="1143000" cy="6858000"/>
          </a:xfrm>
          <a:prstGeom prst="rect">
            <a:avLst/>
          </a:prstGeom>
          <a:solidFill>
            <a:srgbClr val="2B7589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133475" y="0"/>
            <a:ext cx="8010525" cy="1143000"/>
          </a:xfrm>
          <a:prstGeom prst="rect">
            <a:avLst/>
          </a:prstGeom>
          <a:solidFill>
            <a:srgbClr val="73BED3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latin typeface="Copperplate Gothic Light" panose="020E0507020206020404" pitchFamily="34" charset="0"/>
              </a:rPr>
              <a:t>What is this?</a:t>
            </a:r>
            <a:endParaRPr lang="en-US" sz="3000" dirty="0" smtClean="0">
              <a:latin typeface="Copperplate Gothic Light" panose="020E0507020206020404" pitchFamily="34" charset="0"/>
            </a:endParaRPr>
          </a:p>
        </p:txBody>
      </p:sp>
      <p:pic>
        <p:nvPicPr>
          <p:cNvPr id="18" name="Picture 4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525" y="-14883"/>
            <a:ext cx="1157883" cy="1157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1148358" y="1143000"/>
            <a:ext cx="799564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1A4652"/>
                </a:solidFill>
                <a:latin typeface="Tw Cen MT Condensed Extra Bold" panose="020B0803020202020204" pitchFamily="34" charset="0"/>
              </a:rPr>
              <a:t>Goal 1- Transparency</a:t>
            </a:r>
          </a:p>
          <a:p>
            <a:endParaRPr lang="en-US" sz="2400" dirty="0">
              <a:solidFill>
                <a:srgbClr val="225C6C"/>
              </a:solidFill>
              <a:latin typeface="Bodoni MT" panose="02070603080606020203" pitchFamily="18" charset="0"/>
            </a:endParaRPr>
          </a:p>
          <a:p>
            <a:r>
              <a:rPr lang="en-US" sz="2400" dirty="0" smtClean="0">
                <a:solidFill>
                  <a:srgbClr val="225C6C"/>
                </a:solidFill>
                <a:latin typeface="Bodoni MT" panose="02070603080606020203" pitchFamily="18" charset="0"/>
              </a:rPr>
              <a:t/>
            </a:r>
            <a:br>
              <a:rPr lang="en-US" sz="2400" dirty="0" smtClean="0">
                <a:solidFill>
                  <a:srgbClr val="225C6C"/>
                </a:solidFill>
                <a:latin typeface="Bodoni MT" panose="02070603080606020203" pitchFamily="18" charset="0"/>
              </a:rPr>
            </a:br>
            <a:endParaRPr lang="en-US" sz="2400" dirty="0">
              <a:solidFill>
                <a:srgbClr val="225C6C"/>
              </a:solidFill>
              <a:latin typeface="Bodoni MT" panose="02070603080606020203" pitchFamily="18" charset="0"/>
            </a:endParaRPr>
          </a:p>
        </p:txBody>
      </p:sp>
      <p:pic>
        <p:nvPicPr>
          <p:cNvPr id="3074" name="Picture 2" descr="Image result for transformers roll out 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1905000"/>
            <a:ext cx="3048000" cy="228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 result for transformers roll out gif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4349641"/>
            <a:ext cx="3048000" cy="228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Image result for car transformation gi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1911240"/>
            <a:ext cx="3048000" cy="228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Image result for bad transformers costum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4349641"/>
            <a:ext cx="3048001" cy="228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-13155" y="1143000"/>
            <a:ext cx="114662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u="sng" dirty="0" smtClean="0">
                <a:solidFill>
                  <a:schemeClr val="bg1"/>
                </a:solidFill>
                <a:latin typeface="Tw Cen MT Condensed Extra Bold" panose="020B0803020202020204" pitchFamily="34" charset="0"/>
                <a:cs typeface="Aharoni" panose="02010803020104030203" pitchFamily="2" charset="-79"/>
              </a:rPr>
              <a:t>Contents</a:t>
            </a:r>
          </a:p>
          <a:p>
            <a:r>
              <a:rPr lang="en-US" sz="1400" dirty="0" smtClean="0">
                <a:solidFill>
                  <a:schemeClr val="bg1"/>
                </a:solidFill>
                <a:latin typeface="Tw Cen MT Condensed Extra Bold" panose="020B0803020202020204" pitchFamily="34" charset="0"/>
                <a:cs typeface="Aharoni" panose="02010803020104030203" pitchFamily="2" charset="-79"/>
              </a:rPr>
              <a:t>Who</a:t>
            </a:r>
          </a:p>
          <a:p>
            <a:r>
              <a:rPr lang="en-US" sz="1400" dirty="0" smtClean="0">
                <a:solidFill>
                  <a:srgbClr val="FFC000"/>
                </a:solidFill>
                <a:latin typeface="Tw Cen MT Condensed Extra Bold" panose="020B0803020202020204" pitchFamily="34" charset="0"/>
                <a:cs typeface="Aharoni" panose="02010803020104030203" pitchFamily="2" charset="-79"/>
              </a:rPr>
              <a:t>What</a:t>
            </a:r>
          </a:p>
          <a:p>
            <a:r>
              <a:rPr lang="en-US" sz="1400" dirty="0" smtClean="0">
                <a:solidFill>
                  <a:schemeClr val="bg1"/>
                </a:solidFill>
                <a:latin typeface="Tw Cen MT Condensed Extra Bold" panose="020B0803020202020204" pitchFamily="34" charset="0"/>
                <a:cs typeface="Aharoni" panose="02010803020104030203" pitchFamily="2" charset="-79"/>
              </a:rPr>
              <a:t>How</a:t>
            </a:r>
          </a:p>
          <a:p>
            <a:r>
              <a:rPr lang="en-US" sz="1400" dirty="0" smtClean="0">
                <a:solidFill>
                  <a:schemeClr val="bg1"/>
                </a:solidFill>
                <a:latin typeface="Tw Cen MT Condensed Extra Bold" panose="020B0803020202020204" pitchFamily="34" charset="0"/>
                <a:cs typeface="Aharoni" panose="02010803020104030203" pitchFamily="2" charset="-79"/>
              </a:rPr>
              <a:t>Coverage</a:t>
            </a:r>
          </a:p>
          <a:p>
            <a:r>
              <a:rPr lang="en-US" sz="1400" dirty="0" smtClean="0">
                <a:solidFill>
                  <a:schemeClr val="bg1"/>
                </a:solidFill>
                <a:latin typeface="Tw Cen MT Condensed Extra Bold" panose="020B0803020202020204" pitchFamily="34" charset="0"/>
                <a:cs typeface="Aharoni" panose="02010803020104030203" pitchFamily="2" charset="-79"/>
              </a:rPr>
              <a:t>Groups</a:t>
            </a:r>
          </a:p>
        </p:txBody>
      </p:sp>
    </p:spTree>
    <p:extLst>
      <p:ext uri="{BB962C8B-B14F-4D97-AF65-F5344CB8AC3E}">
        <p14:creationId xmlns:p14="http://schemas.microsoft.com/office/powerpoint/2010/main" val="3178844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9524" y="0"/>
            <a:ext cx="1142999" cy="1143000"/>
          </a:xfrm>
          <a:prstGeom prst="rect">
            <a:avLst/>
          </a:prstGeom>
          <a:solidFill>
            <a:srgbClr val="73BED3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-9525" y="0"/>
            <a:ext cx="1143000" cy="6858000"/>
          </a:xfrm>
          <a:prstGeom prst="rect">
            <a:avLst/>
          </a:prstGeom>
          <a:solidFill>
            <a:srgbClr val="2B7589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133475" y="0"/>
            <a:ext cx="8010525" cy="1143000"/>
          </a:xfrm>
          <a:prstGeom prst="rect">
            <a:avLst/>
          </a:prstGeom>
          <a:solidFill>
            <a:srgbClr val="73BED3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latin typeface="Copperplate Gothic Light" panose="020E0507020206020404" pitchFamily="34" charset="0"/>
              </a:rPr>
              <a:t>What is this?</a:t>
            </a:r>
            <a:endParaRPr lang="en-US" sz="3000" dirty="0" smtClean="0">
              <a:latin typeface="Copperplate Gothic Light" panose="020E0507020206020404" pitchFamily="34" charset="0"/>
            </a:endParaRPr>
          </a:p>
        </p:txBody>
      </p:sp>
      <p:pic>
        <p:nvPicPr>
          <p:cNvPr id="18" name="Picture 4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525" y="-14883"/>
            <a:ext cx="1157883" cy="1157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1148358" y="1143000"/>
            <a:ext cx="7995642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1A4652"/>
                </a:solidFill>
                <a:latin typeface="Tw Cen MT Condensed Extra Bold" panose="020B0803020202020204" pitchFamily="34" charset="0"/>
              </a:rPr>
              <a:t>Goal 2- Motivation</a:t>
            </a:r>
          </a:p>
          <a:p>
            <a:endParaRPr lang="en-US" sz="2400" dirty="0">
              <a:solidFill>
                <a:srgbClr val="225C6C"/>
              </a:solidFill>
              <a:latin typeface="Bodoni MT" panose="02070603080606020203" pitchFamily="18" charset="0"/>
            </a:endParaRPr>
          </a:p>
          <a:p>
            <a:r>
              <a:rPr lang="en-US" sz="2400" dirty="0" smtClean="0">
                <a:solidFill>
                  <a:srgbClr val="225C6C"/>
                </a:solidFill>
                <a:latin typeface="Bodoni MT" panose="02070603080606020203" pitchFamily="18" charset="0"/>
              </a:rPr>
              <a:t>You may get scared (but hopefully not overwhelmed)</a:t>
            </a:r>
          </a:p>
          <a:p>
            <a:r>
              <a:rPr lang="en-US" sz="2400" dirty="0" smtClean="0">
                <a:solidFill>
                  <a:srgbClr val="225C6C"/>
                </a:solidFill>
                <a:latin typeface="Bodoni MT" panose="02070603080606020203" pitchFamily="18" charset="0"/>
              </a:rPr>
              <a:t/>
            </a:r>
            <a:br>
              <a:rPr lang="en-US" sz="2400" dirty="0" smtClean="0">
                <a:solidFill>
                  <a:srgbClr val="225C6C"/>
                </a:solidFill>
                <a:latin typeface="Bodoni MT" panose="02070603080606020203" pitchFamily="18" charset="0"/>
              </a:rPr>
            </a:br>
            <a:endParaRPr lang="en-US" sz="2400" dirty="0">
              <a:solidFill>
                <a:srgbClr val="225C6C"/>
              </a:solidFill>
              <a:latin typeface="Bodoni MT" panose="02070603080606020203" pitchFamily="18" charset="0"/>
            </a:endParaRPr>
          </a:p>
        </p:txBody>
      </p:sp>
      <p:pic>
        <p:nvPicPr>
          <p:cNvPr id="4098" name="Picture 2" descr="Image result for happy scared 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9837" y="2667000"/>
            <a:ext cx="5257800" cy="3943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-13155" y="1143000"/>
            <a:ext cx="114662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u="sng" dirty="0" smtClean="0">
                <a:solidFill>
                  <a:schemeClr val="bg1"/>
                </a:solidFill>
                <a:latin typeface="Tw Cen MT Condensed Extra Bold" panose="020B0803020202020204" pitchFamily="34" charset="0"/>
                <a:cs typeface="Aharoni" panose="02010803020104030203" pitchFamily="2" charset="-79"/>
              </a:rPr>
              <a:t>Contents</a:t>
            </a:r>
          </a:p>
          <a:p>
            <a:r>
              <a:rPr lang="en-US" sz="1400" dirty="0" smtClean="0">
                <a:solidFill>
                  <a:schemeClr val="bg1"/>
                </a:solidFill>
                <a:latin typeface="Tw Cen MT Condensed Extra Bold" panose="020B0803020202020204" pitchFamily="34" charset="0"/>
                <a:cs typeface="Aharoni" panose="02010803020104030203" pitchFamily="2" charset="-79"/>
              </a:rPr>
              <a:t>Who</a:t>
            </a:r>
          </a:p>
          <a:p>
            <a:r>
              <a:rPr lang="en-US" sz="1400" dirty="0" smtClean="0">
                <a:solidFill>
                  <a:srgbClr val="FFC000"/>
                </a:solidFill>
                <a:latin typeface="Tw Cen MT Condensed Extra Bold" panose="020B0803020202020204" pitchFamily="34" charset="0"/>
                <a:cs typeface="Aharoni" panose="02010803020104030203" pitchFamily="2" charset="-79"/>
              </a:rPr>
              <a:t>What</a:t>
            </a:r>
          </a:p>
          <a:p>
            <a:r>
              <a:rPr lang="en-US" sz="1400" dirty="0" smtClean="0">
                <a:solidFill>
                  <a:schemeClr val="bg1"/>
                </a:solidFill>
                <a:latin typeface="Tw Cen MT Condensed Extra Bold" panose="020B0803020202020204" pitchFamily="34" charset="0"/>
                <a:cs typeface="Aharoni" panose="02010803020104030203" pitchFamily="2" charset="-79"/>
              </a:rPr>
              <a:t>How</a:t>
            </a:r>
          </a:p>
          <a:p>
            <a:r>
              <a:rPr lang="en-US" sz="1400" dirty="0" smtClean="0">
                <a:solidFill>
                  <a:schemeClr val="bg1"/>
                </a:solidFill>
                <a:latin typeface="Tw Cen MT Condensed Extra Bold" panose="020B0803020202020204" pitchFamily="34" charset="0"/>
                <a:cs typeface="Aharoni" panose="02010803020104030203" pitchFamily="2" charset="-79"/>
              </a:rPr>
              <a:t>Coverage</a:t>
            </a:r>
          </a:p>
          <a:p>
            <a:r>
              <a:rPr lang="en-US" sz="1400" dirty="0" smtClean="0">
                <a:solidFill>
                  <a:schemeClr val="bg1"/>
                </a:solidFill>
                <a:latin typeface="Tw Cen MT Condensed Extra Bold" panose="020B0803020202020204" pitchFamily="34" charset="0"/>
                <a:cs typeface="Aharoni" panose="02010803020104030203" pitchFamily="2" charset="-79"/>
              </a:rPr>
              <a:t>Groups</a:t>
            </a:r>
          </a:p>
        </p:txBody>
      </p:sp>
    </p:spTree>
    <p:extLst>
      <p:ext uri="{BB962C8B-B14F-4D97-AF65-F5344CB8AC3E}">
        <p14:creationId xmlns:p14="http://schemas.microsoft.com/office/powerpoint/2010/main" val="187293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9524" y="0"/>
            <a:ext cx="1142999" cy="1143000"/>
          </a:xfrm>
          <a:prstGeom prst="rect">
            <a:avLst/>
          </a:prstGeom>
          <a:solidFill>
            <a:srgbClr val="73BED3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-9525" y="0"/>
            <a:ext cx="1143000" cy="6858000"/>
          </a:xfrm>
          <a:prstGeom prst="rect">
            <a:avLst/>
          </a:prstGeom>
          <a:solidFill>
            <a:srgbClr val="2B7589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133475" y="0"/>
            <a:ext cx="8010525" cy="1143000"/>
          </a:xfrm>
          <a:prstGeom prst="rect">
            <a:avLst/>
          </a:prstGeom>
          <a:solidFill>
            <a:srgbClr val="73BED3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latin typeface="Copperplate Gothic Light" panose="020E0507020206020404" pitchFamily="34" charset="0"/>
              </a:rPr>
              <a:t>What is this?</a:t>
            </a:r>
            <a:endParaRPr lang="en-US" sz="3000" dirty="0" smtClean="0">
              <a:latin typeface="Copperplate Gothic Light" panose="020E0507020206020404" pitchFamily="34" charset="0"/>
            </a:endParaRPr>
          </a:p>
        </p:txBody>
      </p:sp>
      <p:pic>
        <p:nvPicPr>
          <p:cNvPr id="18" name="Picture 4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525" y="-14883"/>
            <a:ext cx="1157883" cy="1157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1148358" y="1143000"/>
            <a:ext cx="7995642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1A4652"/>
                </a:solidFill>
                <a:latin typeface="Tw Cen MT Condensed Extra Bold" panose="020B0803020202020204" pitchFamily="34" charset="0"/>
              </a:rPr>
              <a:t>Goal 3- Learning</a:t>
            </a:r>
          </a:p>
          <a:p>
            <a:endParaRPr lang="en-US" sz="2400" dirty="0">
              <a:solidFill>
                <a:srgbClr val="225C6C"/>
              </a:solidFill>
              <a:latin typeface="Bodoni MT" panose="02070603080606020203" pitchFamily="18" charset="0"/>
            </a:endParaRPr>
          </a:p>
          <a:p>
            <a:r>
              <a:rPr lang="en-US" sz="2400" dirty="0" smtClean="0">
                <a:solidFill>
                  <a:srgbClr val="225C6C"/>
                </a:solidFill>
                <a:latin typeface="Bodoni MT" panose="02070603080606020203" pitchFamily="18" charset="0"/>
              </a:rPr>
              <a:t>You are </a:t>
            </a:r>
            <a:r>
              <a:rPr lang="en-US" sz="2400" dirty="0">
                <a:solidFill>
                  <a:srgbClr val="225C6C"/>
                </a:solidFill>
                <a:latin typeface="Bodoni MT" panose="02070603080606020203" pitchFamily="18" charset="0"/>
              </a:rPr>
              <a:t>amazed. You learn. </a:t>
            </a:r>
            <a:endParaRPr lang="en-US" sz="2400" dirty="0" smtClean="0">
              <a:solidFill>
                <a:srgbClr val="225C6C"/>
              </a:solidFill>
              <a:latin typeface="Bodoni MT" panose="02070603080606020203" pitchFamily="18" charset="0"/>
            </a:endParaRPr>
          </a:p>
          <a:p>
            <a:endParaRPr lang="en-US" sz="2400" dirty="0" smtClean="0">
              <a:solidFill>
                <a:srgbClr val="225C6C"/>
              </a:solidFill>
              <a:latin typeface="Bodoni MT" panose="02070603080606020203" pitchFamily="18" charset="0"/>
            </a:endParaRPr>
          </a:p>
          <a:p>
            <a:endParaRPr lang="en-US" sz="2400" dirty="0">
              <a:solidFill>
                <a:srgbClr val="225C6C"/>
              </a:solidFill>
              <a:latin typeface="Bodoni MT" panose="02070603080606020203" pitchFamily="18" charset="0"/>
            </a:endParaRPr>
          </a:p>
          <a:p>
            <a:endParaRPr lang="en-US" sz="2400" dirty="0" smtClean="0">
              <a:solidFill>
                <a:srgbClr val="225C6C"/>
              </a:solidFill>
              <a:latin typeface="Bodoni MT" panose="02070603080606020203" pitchFamily="18" charset="0"/>
            </a:endParaRPr>
          </a:p>
          <a:p>
            <a:endParaRPr lang="en-US" sz="2400" dirty="0">
              <a:solidFill>
                <a:srgbClr val="225C6C"/>
              </a:solidFill>
              <a:latin typeface="Bodoni MT" panose="02070603080606020203" pitchFamily="18" charset="0"/>
            </a:endParaRPr>
          </a:p>
          <a:p>
            <a:endParaRPr lang="en-US" sz="2400" dirty="0" smtClean="0">
              <a:solidFill>
                <a:srgbClr val="225C6C"/>
              </a:solidFill>
              <a:latin typeface="Bodoni MT" panose="02070603080606020203" pitchFamily="18" charset="0"/>
            </a:endParaRPr>
          </a:p>
          <a:p>
            <a:endParaRPr lang="en-US" sz="2400" dirty="0">
              <a:solidFill>
                <a:srgbClr val="225C6C"/>
              </a:solidFill>
              <a:latin typeface="Bodoni MT" panose="02070603080606020203" pitchFamily="18" charset="0"/>
            </a:endParaRPr>
          </a:p>
          <a:p>
            <a:endParaRPr lang="en-US" sz="2400" dirty="0" smtClean="0">
              <a:solidFill>
                <a:srgbClr val="225C6C"/>
              </a:solidFill>
              <a:latin typeface="Bodoni MT" panose="02070603080606020203" pitchFamily="18" charset="0"/>
            </a:endParaRPr>
          </a:p>
          <a:p>
            <a:endParaRPr lang="en-US" sz="2400" dirty="0">
              <a:solidFill>
                <a:srgbClr val="225C6C"/>
              </a:solidFill>
              <a:latin typeface="Bodoni MT" panose="02070603080606020203" pitchFamily="18" charset="0"/>
            </a:endParaRPr>
          </a:p>
          <a:p>
            <a:r>
              <a:rPr lang="en-US" sz="2400" dirty="0" smtClean="0">
                <a:solidFill>
                  <a:srgbClr val="225C6C"/>
                </a:solidFill>
                <a:latin typeface="Bodoni MT" panose="02070603080606020203" pitchFamily="18" charset="0"/>
              </a:rPr>
              <a:t>Not all of the technical details</a:t>
            </a:r>
          </a:p>
          <a:p>
            <a:r>
              <a:rPr lang="en-US" sz="2400" dirty="0">
                <a:solidFill>
                  <a:srgbClr val="225C6C"/>
                </a:solidFill>
                <a:latin typeface="Bodoni MT" panose="02070603080606020203" pitchFamily="18" charset="0"/>
              </a:rPr>
              <a:t>	</a:t>
            </a:r>
            <a:r>
              <a:rPr lang="en-US" sz="2400" dirty="0" smtClean="0">
                <a:solidFill>
                  <a:srgbClr val="225C6C"/>
                </a:solidFill>
                <a:latin typeface="Bodoni MT" panose="02070603080606020203" pitchFamily="18" charset="0"/>
              </a:rPr>
              <a:t>-Tools to know what is possible</a:t>
            </a:r>
          </a:p>
          <a:p>
            <a:r>
              <a:rPr lang="en-US" sz="2400" dirty="0">
                <a:solidFill>
                  <a:srgbClr val="225C6C"/>
                </a:solidFill>
                <a:latin typeface="Bodoni MT" panose="02070603080606020203" pitchFamily="18" charset="0"/>
              </a:rPr>
              <a:t>	</a:t>
            </a:r>
            <a:r>
              <a:rPr lang="en-US" sz="2400" dirty="0" smtClean="0">
                <a:solidFill>
                  <a:srgbClr val="225C6C"/>
                </a:solidFill>
                <a:latin typeface="Bodoni MT" panose="02070603080606020203" pitchFamily="18" charset="0"/>
              </a:rPr>
              <a:t>-Lots of supplementary information</a:t>
            </a:r>
            <a:endParaRPr lang="en-US" sz="2400" dirty="0">
              <a:solidFill>
                <a:srgbClr val="225C6C"/>
              </a:solidFill>
              <a:latin typeface="Bodoni MT" panose="02070603080606020203" pitchFamily="18" charset="0"/>
            </a:endParaRPr>
          </a:p>
        </p:txBody>
      </p:sp>
      <p:pic>
        <p:nvPicPr>
          <p:cNvPr id="5122" name="Picture 2" descr="Image result for mind blown 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2667000"/>
            <a:ext cx="2715489" cy="259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Image result for mind blown gif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3024" y="2667000"/>
            <a:ext cx="4607923" cy="259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-13155" y="1143000"/>
            <a:ext cx="114662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u="sng" dirty="0" smtClean="0">
                <a:solidFill>
                  <a:schemeClr val="bg1"/>
                </a:solidFill>
                <a:latin typeface="Tw Cen MT Condensed Extra Bold" panose="020B0803020202020204" pitchFamily="34" charset="0"/>
                <a:cs typeface="Aharoni" panose="02010803020104030203" pitchFamily="2" charset="-79"/>
              </a:rPr>
              <a:t>Contents</a:t>
            </a:r>
          </a:p>
          <a:p>
            <a:r>
              <a:rPr lang="en-US" sz="1400" dirty="0" smtClean="0">
                <a:solidFill>
                  <a:schemeClr val="bg1"/>
                </a:solidFill>
                <a:latin typeface="Tw Cen MT Condensed Extra Bold" panose="020B0803020202020204" pitchFamily="34" charset="0"/>
                <a:cs typeface="Aharoni" panose="02010803020104030203" pitchFamily="2" charset="-79"/>
              </a:rPr>
              <a:t>Who</a:t>
            </a:r>
          </a:p>
          <a:p>
            <a:r>
              <a:rPr lang="en-US" sz="1400" dirty="0" smtClean="0">
                <a:solidFill>
                  <a:srgbClr val="FFC000"/>
                </a:solidFill>
                <a:latin typeface="Tw Cen MT Condensed Extra Bold" panose="020B0803020202020204" pitchFamily="34" charset="0"/>
                <a:cs typeface="Aharoni" panose="02010803020104030203" pitchFamily="2" charset="-79"/>
              </a:rPr>
              <a:t>What</a:t>
            </a:r>
          </a:p>
          <a:p>
            <a:r>
              <a:rPr lang="en-US" sz="1400" dirty="0" smtClean="0">
                <a:solidFill>
                  <a:schemeClr val="bg1"/>
                </a:solidFill>
                <a:latin typeface="Tw Cen MT Condensed Extra Bold" panose="020B0803020202020204" pitchFamily="34" charset="0"/>
                <a:cs typeface="Aharoni" panose="02010803020104030203" pitchFamily="2" charset="-79"/>
              </a:rPr>
              <a:t>How</a:t>
            </a:r>
          </a:p>
          <a:p>
            <a:r>
              <a:rPr lang="en-US" sz="1400" dirty="0" smtClean="0">
                <a:solidFill>
                  <a:schemeClr val="bg1"/>
                </a:solidFill>
                <a:latin typeface="Tw Cen MT Condensed Extra Bold" panose="020B0803020202020204" pitchFamily="34" charset="0"/>
                <a:cs typeface="Aharoni" panose="02010803020104030203" pitchFamily="2" charset="-79"/>
              </a:rPr>
              <a:t>Coverage</a:t>
            </a:r>
          </a:p>
          <a:p>
            <a:r>
              <a:rPr lang="en-US" sz="1400" dirty="0" smtClean="0">
                <a:solidFill>
                  <a:schemeClr val="bg1"/>
                </a:solidFill>
                <a:latin typeface="Tw Cen MT Condensed Extra Bold" panose="020B0803020202020204" pitchFamily="34" charset="0"/>
                <a:cs typeface="Aharoni" panose="02010803020104030203" pitchFamily="2" charset="-79"/>
              </a:rPr>
              <a:t>Groups</a:t>
            </a:r>
          </a:p>
        </p:txBody>
      </p:sp>
    </p:spTree>
    <p:extLst>
      <p:ext uri="{BB962C8B-B14F-4D97-AF65-F5344CB8AC3E}">
        <p14:creationId xmlns:p14="http://schemas.microsoft.com/office/powerpoint/2010/main" val="628651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9524" y="0"/>
            <a:ext cx="1142999" cy="1143000"/>
          </a:xfrm>
          <a:prstGeom prst="rect">
            <a:avLst/>
          </a:prstGeom>
          <a:solidFill>
            <a:srgbClr val="73BED3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-9525" y="0"/>
            <a:ext cx="1143000" cy="6858000"/>
          </a:xfrm>
          <a:prstGeom prst="rect">
            <a:avLst/>
          </a:prstGeom>
          <a:solidFill>
            <a:srgbClr val="2B7589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133475" y="0"/>
            <a:ext cx="8010525" cy="1143000"/>
          </a:xfrm>
          <a:prstGeom prst="rect">
            <a:avLst/>
          </a:prstGeom>
          <a:solidFill>
            <a:srgbClr val="73BED3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latin typeface="Copperplate Gothic Light" panose="020E0507020206020404" pitchFamily="34" charset="0"/>
              </a:rPr>
              <a:t>How Will this Work?</a:t>
            </a:r>
            <a:endParaRPr lang="en-US" sz="3000" dirty="0" smtClean="0">
              <a:latin typeface="Copperplate Gothic Light" panose="020E0507020206020404" pitchFamily="34" charset="0"/>
            </a:endParaRPr>
          </a:p>
        </p:txBody>
      </p:sp>
      <p:pic>
        <p:nvPicPr>
          <p:cNvPr id="18" name="Picture 4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525" y="-14883"/>
            <a:ext cx="1157883" cy="1157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1148358" y="1143000"/>
            <a:ext cx="7995642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1A4652"/>
                </a:solidFill>
                <a:latin typeface="Tw Cen MT Condensed Extra Bold" panose="020B0803020202020204" pitchFamily="34" charset="0"/>
              </a:rPr>
              <a:t>General Structure of Lessons</a:t>
            </a:r>
          </a:p>
          <a:p>
            <a:endParaRPr lang="en-US" sz="2400" dirty="0">
              <a:solidFill>
                <a:srgbClr val="225C6C"/>
              </a:solidFill>
              <a:latin typeface="Bodoni MT" panose="02070603080606020203" pitchFamily="18" charset="0"/>
            </a:endParaRPr>
          </a:p>
          <a:p>
            <a:r>
              <a:rPr lang="en-US" sz="2400" dirty="0" smtClean="0">
                <a:solidFill>
                  <a:srgbClr val="225C6C"/>
                </a:solidFill>
                <a:latin typeface="Bodoni MT" panose="02070603080606020203" pitchFamily="18" charset="0"/>
              </a:rPr>
              <a:t>1- Basic Examples</a:t>
            </a:r>
          </a:p>
          <a:p>
            <a:endParaRPr lang="en-US" sz="2400" dirty="0">
              <a:solidFill>
                <a:srgbClr val="225C6C"/>
              </a:solidFill>
              <a:latin typeface="Bodoni MT" panose="02070603080606020203" pitchFamily="18" charset="0"/>
            </a:endParaRPr>
          </a:p>
          <a:p>
            <a:r>
              <a:rPr lang="en-US" sz="2400" dirty="0" smtClean="0">
                <a:solidFill>
                  <a:srgbClr val="225C6C"/>
                </a:solidFill>
                <a:latin typeface="Bodoni MT" panose="02070603080606020203" pitchFamily="18" charset="0"/>
              </a:rPr>
              <a:t>2- Time to play with examples</a:t>
            </a:r>
          </a:p>
          <a:p>
            <a:endParaRPr lang="en-US" sz="2400" dirty="0">
              <a:solidFill>
                <a:srgbClr val="225C6C"/>
              </a:solidFill>
              <a:latin typeface="Bodoni MT" panose="02070603080606020203" pitchFamily="18" charset="0"/>
            </a:endParaRPr>
          </a:p>
          <a:p>
            <a:r>
              <a:rPr lang="en-US" sz="2400" dirty="0" smtClean="0">
                <a:solidFill>
                  <a:srgbClr val="225C6C"/>
                </a:solidFill>
                <a:latin typeface="Bodoni MT" panose="02070603080606020203" pitchFamily="18" charset="0"/>
              </a:rPr>
              <a:t>3- Actual code for data handling/experiment/analysis (or at least portions thereof)</a:t>
            </a:r>
          </a:p>
          <a:p>
            <a:endParaRPr lang="en-US" sz="2400" dirty="0">
              <a:solidFill>
                <a:srgbClr val="225C6C"/>
              </a:solidFill>
              <a:latin typeface="Bodoni MT" panose="02070603080606020203" pitchFamily="18" charset="0"/>
            </a:endParaRPr>
          </a:p>
          <a:p>
            <a:r>
              <a:rPr lang="en-US" sz="2400" dirty="0" smtClean="0">
                <a:solidFill>
                  <a:srgbClr val="225C6C"/>
                </a:solidFill>
                <a:latin typeface="Bodoni MT" panose="02070603080606020203" pitchFamily="18" charset="0"/>
              </a:rPr>
              <a:t>4- More time to tinker with code (and produce outputs)</a:t>
            </a:r>
            <a:endParaRPr lang="en-US" sz="2400" dirty="0">
              <a:solidFill>
                <a:srgbClr val="225C6C"/>
              </a:solidFill>
              <a:latin typeface="Bodoni MT" panose="02070603080606020203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-13155" y="1143000"/>
            <a:ext cx="114662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u="sng" dirty="0" smtClean="0">
                <a:solidFill>
                  <a:schemeClr val="bg1"/>
                </a:solidFill>
                <a:latin typeface="Tw Cen MT Condensed Extra Bold" panose="020B0803020202020204" pitchFamily="34" charset="0"/>
                <a:cs typeface="Aharoni" panose="02010803020104030203" pitchFamily="2" charset="-79"/>
              </a:rPr>
              <a:t>Contents</a:t>
            </a:r>
          </a:p>
          <a:p>
            <a:r>
              <a:rPr lang="en-US" sz="1400" dirty="0" smtClean="0">
                <a:solidFill>
                  <a:schemeClr val="bg1"/>
                </a:solidFill>
                <a:latin typeface="Tw Cen MT Condensed Extra Bold" panose="020B0803020202020204" pitchFamily="34" charset="0"/>
                <a:cs typeface="Aharoni" panose="02010803020104030203" pitchFamily="2" charset="-79"/>
              </a:rPr>
              <a:t>Who</a:t>
            </a:r>
          </a:p>
          <a:p>
            <a:r>
              <a:rPr lang="en-US" sz="1400" dirty="0" smtClean="0">
                <a:solidFill>
                  <a:schemeClr val="bg1"/>
                </a:solidFill>
                <a:latin typeface="Tw Cen MT Condensed Extra Bold" panose="020B0803020202020204" pitchFamily="34" charset="0"/>
                <a:cs typeface="Aharoni" panose="02010803020104030203" pitchFamily="2" charset="-79"/>
              </a:rPr>
              <a:t>What</a:t>
            </a:r>
          </a:p>
          <a:p>
            <a:r>
              <a:rPr lang="en-US" sz="1400" dirty="0" smtClean="0">
                <a:solidFill>
                  <a:srgbClr val="FFC000"/>
                </a:solidFill>
                <a:latin typeface="Tw Cen MT Condensed Extra Bold" panose="020B0803020202020204" pitchFamily="34" charset="0"/>
                <a:cs typeface="Aharoni" panose="02010803020104030203" pitchFamily="2" charset="-79"/>
              </a:rPr>
              <a:t>How</a:t>
            </a:r>
          </a:p>
          <a:p>
            <a:r>
              <a:rPr lang="en-US" sz="1400" dirty="0" smtClean="0">
                <a:solidFill>
                  <a:schemeClr val="bg1"/>
                </a:solidFill>
                <a:latin typeface="Tw Cen MT Condensed Extra Bold" panose="020B0803020202020204" pitchFamily="34" charset="0"/>
                <a:cs typeface="Aharoni" panose="02010803020104030203" pitchFamily="2" charset="-79"/>
              </a:rPr>
              <a:t>Coverage</a:t>
            </a:r>
          </a:p>
          <a:p>
            <a:r>
              <a:rPr lang="en-US" sz="1400" dirty="0" smtClean="0">
                <a:solidFill>
                  <a:schemeClr val="bg1"/>
                </a:solidFill>
                <a:latin typeface="Tw Cen MT Condensed Extra Bold" panose="020B0803020202020204" pitchFamily="34" charset="0"/>
                <a:cs typeface="Aharoni" panose="02010803020104030203" pitchFamily="2" charset="-79"/>
              </a:rPr>
              <a:t>Groups</a:t>
            </a:r>
          </a:p>
        </p:txBody>
      </p:sp>
    </p:spTree>
    <p:extLst>
      <p:ext uri="{BB962C8B-B14F-4D97-AF65-F5344CB8AC3E}">
        <p14:creationId xmlns:p14="http://schemas.microsoft.com/office/powerpoint/2010/main" val="2155351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9524" y="0"/>
            <a:ext cx="1142999" cy="1143000"/>
          </a:xfrm>
          <a:prstGeom prst="rect">
            <a:avLst/>
          </a:prstGeom>
          <a:solidFill>
            <a:srgbClr val="73BED3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-9525" y="0"/>
            <a:ext cx="1143000" cy="6858000"/>
          </a:xfrm>
          <a:prstGeom prst="rect">
            <a:avLst/>
          </a:prstGeom>
          <a:solidFill>
            <a:srgbClr val="2B7589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133475" y="0"/>
            <a:ext cx="8010525" cy="1143000"/>
          </a:xfrm>
          <a:prstGeom prst="rect">
            <a:avLst/>
          </a:prstGeom>
          <a:solidFill>
            <a:srgbClr val="73BED3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latin typeface="Copperplate Gothic Light" panose="020E0507020206020404" pitchFamily="34" charset="0"/>
              </a:rPr>
              <a:t>What Will I Learn?</a:t>
            </a:r>
            <a:endParaRPr lang="en-US" sz="3000" dirty="0" smtClean="0">
              <a:latin typeface="Copperplate Gothic Light" panose="020E0507020206020404" pitchFamily="34" charset="0"/>
            </a:endParaRPr>
          </a:p>
        </p:txBody>
      </p:sp>
      <p:pic>
        <p:nvPicPr>
          <p:cNvPr id="18" name="Picture 4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525" y="-14883"/>
            <a:ext cx="1157883" cy="1157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1148358" y="1143000"/>
            <a:ext cx="7995642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1A4652"/>
                </a:solidFill>
                <a:latin typeface="Tw Cen MT Condensed Extra Bold" panose="020B0803020202020204" pitchFamily="34" charset="0"/>
              </a:rPr>
              <a:t>A Disclaimer:</a:t>
            </a:r>
          </a:p>
          <a:p>
            <a:endParaRPr lang="en-US" sz="2400" dirty="0">
              <a:solidFill>
                <a:srgbClr val="225C6C"/>
              </a:solidFill>
              <a:latin typeface="Bodoni MT" panose="02070603080606020203" pitchFamily="18" charset="0"/>
            </a:endParaRPr>
          </a:p>
          <a:p>
            <a:r>
              <a:rPr lang="en-US" sz="2400" dirty="0" smtClean="0">
                <a:solidFill>
                  <a:srgbClr val="225C6C"/>
                </a:solidFill>
                <a:latin typeface="Bodoni MT" panose="02070603080606020203" pitchFamily="18" charset="0"/>
              </a:rPr>
              <a:t>You will not leave this Summer School with the ability to put together the Experiment and all analyses that we will be showing you</a:t>
            </a:r>
          </a:p>
          <a:p>
            <a:endParaRPr lang="en-US" sz="2400" dirty="0">
              <a:solidFill>
                <a:srgbClr val="225C6C"/>
              </a:solidFill>
              <a:latin typeface="Bodoni MT" panose="02070603080606020203" pitchFamily="18" charset="0"/>
            </a:endParaRPr>
          </a:p>
          <a:p>
            <a:r>
              <a:rPr lang="en-US" sz="2400" dirty="0">
                <a:solidFill>
                  <a:srgbClr val="225C6C"/>
                </a:solidFill>
                <a:latin typeface="Bodoni MT" panose="02070603080606020203" pitchFamily="18" charset="0"/>
              </a:rPr>
              <a:t>1- </a:t>
            </a:r>
            <a:r>
              <a:rPr lang="en-US" sz="2400" dirty="0" smtClean="0">
                <a:solidFill>
                  <a:srgbClr val="225C6C"/>
                </a:solidFill>
                <a:latin typeface="Bodoni MT" panose="02070603080606020203" pitchFamily="18" charset="0"/>
              </a:rPr>
              <a:t>Experience</a:t>
            </a:r>
          </a:p>
          <a:p>
            <a:endParaRPr lang="en-US" sz="2400" dirty="0">
              <a:solidFill>
                <a:srgbClr val="225C6C"/>
              </a:solidFill>
              <a:latin typeface="Bodoni MT" panose="02070603080606020203" pitchFamily="18" charset="0"/>
            </a:endParaRPr>
          </a:p>
          <a:p>
            <a:r>
              <a:rPr lang="en-US" sz="2400" dirty="0">
                <a:solidFill>
                  <a:srgbClr val="225C6C"/>
                </a:solidFill>
                <a:latin typeface="Bodoni MT" panose="02070603080606020203" pitchFamily="18" charset="0"/>
              </a:rPr>
              <a:t>2- Collaboration</a:t>
            </a:r>
            <a:endParaRPr lang="en-US" sz="2400" dirty="0" smtClean="0">
              <a:solidFill>
                <a:srgbClr val="225C6C"/>
              </a:solidFill>
              <a:latin typeface="Bodoni MT" panose="02070603080606020203" pitchFamily="18" charset="0"/>
            </a:endParaRPr>
          </a:p>
          <a:p>
            <a:endParaRPr lang="en-US" sz="2400" dirty="0">
              <a:solidFill>
                <a:srgbClr val="225C6C"/>
              </a:solidFill>
              <a:latin typeface="Bodoni MT" panose="02070603080606020203" pitchFamily="18" charset="0"/>
            </a:endParaRPr>
          </a:p>
          <a:p>
            <a:r>
              <a:rPr lang="en-US" sz="2400" dirty="0" smtClean="0">
                <a:solidFill>
                  <a:srgbClr val="225C6C"/>
                </a:solidFill>
                <a:latin typeface="Bodoni MT" panose="02070603080606020203" pitchFamily="18" charset="0"/>
              </a:rPr>
              <a:t>3- Amount of Work</a:t>
            </a:r>
            <a:endParaRPr lang="en-US" sz="2400" dirty="0">
              <a:solidFill>
                <a:srgbClr val="225C6C"/>
              </a:solidFill>
              <a:latin typeface="Bodoni MT" panose="02070603080606020203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148358" y="14883"/>
            <a:ext cx="8010525" cy="1143000"/>
          </a:xfrm>
          <a:prstGeom prst="rect">
            <a:avLst/>
          </a:prstGeom>
          <a:solidFill>
            <a:srgbClr val="73BED3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latin typeface="Copperplate Gothic Light" panose="020E0507020206020404" pitchFamily="34" charset="0"/>
              </a:rPr>
              <a:t>What Will We Cover?</a:t>
            </a:r>
            <a:endParaRPr lang="en-US" sz="3000" dirty="0" smtClean="0">
              <a:latin typeface="Copperplate Gothic Light" panose="020E05070202060204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-13155" y="1143000"/>
            <a:ext cx="114662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u="sng" dirty="0" smtClean="0">
                <a:solidFill>
                  <a:schemeClr val="bg1"/>
                </a:solidFill>
                <a:latin typeface="Tw Cen MT Condensed Extra Bold" panose="020B0803020202020204" pitchFamily="34" charset="0"/>
                <a:cs typeface="Aharoni" panose="02010803020104030203" pitchFamily="2" charset="-79"/>
              </a:rPr>
              <a:t>Contents</a:t>
            </a:r>
          </a:p>
          <a:p>
            <a:r>
              <a:rPr lang="en-US" sz="1400" dirty="0" smtClean="0">
                <a:solidFill>
                  <a:schemeClr val="bg1"/>
                </a:solidFill>
                <a:latin typeface="Tw Cen MT Condensed Extra Bold" panose="020B0803020202020204" pitchFamily="34" charset="0"/>
                <a:cs typeface="Aharoni" panose="02010803020104030203" pitchFamily="2" charset="-79"/>
              </a:rPr>
              <a:t>Who</a:t>
            </a:r>
          </a:p>
          <a:p>
            <a:r>
              <a:rPr lang="en-US" sz="1400" dirty="0" smtClean="0">
                <a:solidFill>
                  <a:schemeClr val="bg1"/>
                </a:solidFill>
                <a:latin typeface="Tw Cen MT Condensed Extra Bold" panose="020B0803020202020204" pitchFamily="34" charset="0"/>
                <a:cs typeface="Aharoni" panose="02010803020104030203" pitchFamily="2" charset="-79"/>
              </a:rPr>
              <a:t>What</a:t>
            </a:r>
          </a:p>
          <a:p>
            <a:r>
              <a:rPr lang="en-US" sz="1400" dirty="0" smtClean="0">
                <a:solidFill>
                  <a:schemeClr val="bg1"/>
                </a:solidFill>
                <a:latin typeface="Tw Cen MT Condensed Extra Bold" panose="020B0803020202020204" pitchFamily="34" charset="0"/>
                <a:cs typeface="Aharoni" panose="02010803020104030203" pitchFamily="2" charset="-79"/>
              </a:rPr>
              <a:t>How</a:t>
            </a:r>
          </a:p>
          <a:p>
            <a:r>
              <a:rPr lang="en-US" sz="1400" dirty="0" smtClean="0">
                <a:solidFill>
                  <a:srgbClr val="FFC000"/>
                </a:solidFill>
                <a:latin typeface="Tw Cen MT Condensed Extra Bold" panose="020B0803020202020204" pitchFamily="34" charset="0"/>
                <a:cs typeface="Aharoni" panose="02010803020104030203" pitchFamily="2" charset="-79"/>
              </a:rPr>
              <a:t>Coverage</a:t>
            </a:r>
          </a:p>
          <a:p>
            <a:r>
              <a:rPr lang="en-US" sz="1400" dirty="0" smtClean="0">
                <a:solidFill>
                  <a:schemeClr val="bg1"/>
                </a:solidFill>
                <a:latin typeface="Tw Cen MT Condensed Extra Bold" panose="020B0803020202020204" pitchFamily="34" charset="0"/>
                <a:cs typeface="Aharoni" panose="02010803020104030203" pitchFamily="2" charset="-79"/>
              </a:rPr>
              <a:t>Groups</a:t>
            </a:r>
          </a:p>
        </p:txBody>
      </p:sp>
    </p:spTree>
    <p:extLst>
      <p:ext uri="{BB962C8B-B14F-4D97-AF65-F5344CB8AC3E}">
        <p14:creationId xmlns:p14="http://schemas.microsoft.com/office/powerpoint/2010/main" val="712751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9524" y="0"/>
            <a:ext cx="1142999" cy="1143000"/>
          </a:xfrm>
          <a:prstGeom prst="rect">
            <a:avLst/>
          </a:prstGeom>
          <a:solidFill>
            <a:srgbClr val="73BED3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-9525" y="0"/>
            <a:ext cx="1143000" cy="6858000"/>
          </a:xfrm>
          <a:prstGeom prst="rect">
            <a:avLst/>
          </a:prstGeom>
          <a:solidFill>
            <a:srgbClr val="2B7589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8" name="Picture 4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525" y="-14883"/>
            <a:ext cx="1157883" cy="1157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1148358" y="1143000"/>
            <a:ext cx="799564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1A4652"/>
                </a:solidFill>
                <a:latin typeface="Tw Cen MT Condensed Extra Bold" panose="020B0803020202020204" pitchFamily="34" charset="0"/>
              </a:rPr>
              <a:t>Collaboration:</a:t>
            </a:r>
            <a:endParaRPr lang="en-US" sz="4000" dirty="0" smtClean="0">
              <a:solidFill>
                <a:srgbClr val="1A4652"/>
              </a:solidFill>
              <a:latin typeface="Tw Cen MT Condensed Extra Bold" panose="020B0803020202020204" pitchFamily="34" charset="0"/>
            </a:endParaRPr>
          </a:p>
          <a:p>
            <a:endParaRPr lang="en-US" sz="2400" dirty="0">
              <a:solidFill>
                <a:srgbClr val="225C6C"/>
              </a:solidFill>
              <a:latin typeface="Bodoni MT" panose="02070603080606020203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148358" y="0"/>
            <a:ext cx="8010525" cy="1143000"/>
          </a:xfrm>
          <a:prstGeom prst="rect">
            <a:avLst/>
          </a:prstGeom>
          <a:solidFill>
            <a:srgbClr val="73BED3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latin typeface="Copperplate Gothic Light" panose="020E0507020206020404" pitchFamily="34" charset="0"/>
              </a:rPr>
              <a:t>What Will We Cover?</a:t>
            </a:r>
            <a:endParaRPr lang="en-US" sz="3000" dirty="0" smtClean="0">
              <a:latin typeface="Copperplate Gothic Light" panose="020E05070202060204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-13155" y="1143000"/>
            <a:ext cx="114662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u="sng" dirty="0" smtClean="0">
                <a:solidFill>
                  <a:schemeClr val="bg1"/>
                </a:solidFill>
                <a:latin typeface="Tw Cen MT Condensed Extra Bold" panose="020B0803020202020204" pitchFamily="34" charset="0"/>
                <a:cs typeface="Aharoni" panose="02010803020104030203" pitchFamily="2" charset="-79"/>
              </a:rPr>
              <a:t>Contents</a:t>
            </a:r>
          </a:p>
          <a:p>
            <a:r>
              <a:rPr lang="en-US" sz="1400" dirty="0" smtClean="0">
                <a:solidFill>
                  <a:schemeClr val="bg1"/>
                </a:solidFill>
                <a:latin typeface="Tw Cen MT Condensed Extra Bold" panose="020B0803020202020204" pitchFamily="34" charset="0"/>
                <a:cs typeface="Aharoni" panose="02010803020104030203" pitchFamily="2" charset="-79"/>
              </a:rPr>
              <a:t>Who</a:t>
            </a:r>
          </a:p>
          <a:p>
            <a:r>
              <a:rPr lang="en-US" sz="1400" dirty="0" smtClean="0">
                <a:solidFill>
                  <a:schemeClr val="bg1"/>
                </a:solidFill>
                <a:latin typeface="Tw Cen MT Condensed Extra Bold" panose="020B0803020202020204" pitchFamily="34" charset="0"/>
                <a:cs typeface="Aharoni" panose="02010803020104030203" pitchFamily="2" charset="-79"/>
              </a:rPr>
              <a:t>What</a:t>
            </a:r>
          </a:p>
          <a:p>
            <a:r>
              <a:rPr lang="en-US" sz="1400" dirty="0" smtClean="0">
                <a:solidFill>
                  <a:schemeClr val="bg1"/>
                </a:solidFill>
                <a:latin typeface="Tw Cen MT Condensed Extra Bold" panose="020B0803020202020204" pitchFamily="34" charset="0"/>
                <a:cs typeface="Aharoni" panose="02010803020104030203" pitchFamily="2" charset="-79"/>
              </a:rPr>
              <a:t>How</a:t>
            </a:r>
          </a:p>
          <a:p>
            <a:r>
              <a:rPr lang="en-US" sz="1400" dirty="0" smtClean="0">
                <a:solidFill>
                  <a:srgbClr val="FFC000"/>
                </a:solidFill>
                <a:latin typeface="Tw Cen MT Condensed Extra Bold" panose="020B0803020202020204" pitchFamily="34" charset="0"/>
                <a:cs typeface="Aharoni" panose="02010803020104030203" pitchFamily="2" charset="-79"/>
              </a:rPr>
              <a:t>Coverage</a:t>
            </a:r>
          </a:p>
          <a:p>
            <a:r>
              <a:rPr lang="en-US" sz="1400" dirty="0" smtClean="0">
                <a:solidFill>
                  <a:schemeClr val="bg1"/>
                </a:solidFill>
                <a:latin typeface="Tw Cen MT Condensed Extra Bold" panose="020B0803020202020204" pitchFamily="34" charset="0"/>
                <a:cs typeface="Aharoni" panose="02010803020104030203" pitchFamily="2" charset="-79"/>
              </a:rPr>
              <a:t>Groups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3365" y="1924050"/>
            <a:ext cx="7485835" cy="2272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41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9524" y="0"/>
            <a:ext cx="1142999" cy="1143000"/>
          </a:xfrm>
          <a:prstGeom prst="rect">
            <a:avLst/>
          </a:prstGeom>
          <a:solidFill>
            <a:srgbClr val="73BED3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-9525" y="0"/>
            <a:ext cx="1143000" cy="6858000"/>
          </a:xfrm>
          <a:prstGeom prst="rect">
            <a:avLst/>
          </a:prstGeom>
          <a:solidFill>
            <a:srgbClr val="2B7589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133475" y="0"/>
            <a:ext cx="8010525" cy="1143000"/>
          </a:xfrm>
          <a:prstGeom prst="rect">
            <a:avLst/>
          </a:prstGeom>
          <a:solidFill>
            <a:srgbClr val="73BED3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latin typeface="Copperplate Gothic Light" panose="020E0507020206020404" pitchFamily="34" charset="0"/>
              </a:rPr>
              <a:t>What Will We Cover?</a:t>
            </a:r>
            <a:endParaRPr lang="en-US" sz="3000" dirty="0">
              <a:latin typeface="Copperplate Gothic Light" panose="020E0507020206020404" pitchFamily="34" charset="0"/>
            </a:endParaRPr>
          </a:p>
        </p:txBody>
      </p:sp>
      <p:pic>
        <p:nvPicPr>
          <p:cNvPr id="18" name="Picture 4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525" y="-14883"/>
            <a:ext cx="1157883" cy="1157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1148358" y="1143000"/>
            <a:ext cx="7995642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1A4652"/>
                </a:solidFill>
                <a:latin typeface="Tw Cen MT Condensed Extra Bold" panose="020B0803020202020204" pitchFamily="34" charset="0"/>
              </a:rPr>
              <a:t>Experiment Design</a:t>
            </a:r>
          </a:p>
          <a:p>
            <a:endParaRPr lang="en-US" sz="2400" dirty="0" smtClean="0">
              <a:solidFill>
                <a:srgbClr val="1A4652"/>
              </a:solidFill>
              <a:latin typeface="Bodoni MT" panose="02070603080606020203" pitchFamily="18" charset="0"/>
            </a:endParaRPr>
          </a:p>
          <a:p>
            <a:r>
              <a:rPr lang="en-US" sz="2400" dirty="0" smtClean="0">
                <a:solidFill>
                  <a:srgbClr val="1A4652"/>
                </a:solidFill>
                <a:latin typeface="Bodoni MT" panose="02070603080606020203" pitchFamily="18" charset="0"/>
              </a:rPr>
              <a:t>How to think scientifically</a:t>
            </a:r>
          </a:p>
          <a:p>
            <a:endParaRPr lang="en-US" sz="2400" dirty="0" smtClean="0">
              <a:solidFill>
                <a:srgbClr val="1A4652"/>
              </a:solidFill>
              <a:latin typeface="Bodoni MT" panose="02070603080606020203" pitchFamily="18" charset="0"/>
            </a:endParaRPr>
          </a:p>
          <a:p>
            <a:r>
              <a:rPr lang="en-US" sz="2400" dirty="0" smtClean="0">
                <a:solidFill>
                  <a:srgbClr val="1A4652"/>
                </a:solidFill>
                <a:latin typeface="Bodoni MT" panose="02070603080606020203" pitchFamily="18" charset="0"/>
              </a:rPr>
              <a:t>How to align design with statistical analyses</a:t>
            </a:r>
          </a:p>
          <a:p>
            <a:endParaRPr lang="en-US" sz="2400" dirty="0" smtClean="0">
              <a:solidFill>
                <a:srgbClr val="1A4652"/>
              </a:solidFill>
              <a:latin typeface="Bodoni MT" panose="02070603080606020203" pitchFamily="18" charset="0"/>
            </a:endParaRPr>
          </a:p>
          <a:p>
            <a:r>
              <a:rPr lang="en-US" sz="2400" dirty="0" smtClean="0">
                <a:solidFill>
                  <a:srgbClr val="1A4652"/>
                </a:solidFill>
                <a:latin typeface="Bodoni MT" panose="02070603080606020203" pitchFamily="18" charset="0"/>
              </a:rPr>
              <a:t>How to create well-balanced samples </a:t>
            </a:r>
            <a:endParaRPr lang="en-US" sz="2000" dirty="0">
              <a:solidFill>
                <a:srgbClr val="225C6C"/>
              </a:solidFill>
              <a:latin typeface="Bodoni MT" panose="02070603080606020203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-13155" y="1143000"/>
            <a:ext cx="114662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u="sng" dirty="0" smtClean="0">
                <a:solidFill>
                  <a:schemeClr val="bg1"/>
                </a:solidFill>
                <a:latin typeface="Tw Cen MT Condensed Extra Bold" panose="020B0803020202020204" pitchFamily="34" charset="0"/>
                <a:cs typeface="Aharoni" panose="02010803020104030203" pitchFamily="2" charset="-79"/>
              </a:rPr>
              <a:t>Contents</a:t>
            </a:r>
          </a:p>
          <a:p>
            <a:r>
              <a:rPr lang="en-US" sz="1400" dirty="0" smtClean="0">
                <a:solidFill>
                  <a:schemeClr val="bg1"/>
                </a:solidFill>
                <a:latin typeface="Tw Cen MT Condensed Extra Bold" panose="020B0803020202020204" pitchFamily="34" charset="0"/>
                <a:cs typeface="Aharoni" panose="02010803020104030203" pitchFamily="2" charset="-79"/>
              </a:rPr>
              <a:t>Who</a:t>
            </a:r>
          </a:p>
          <a:p>
            <a:r>
              <a:rPr lang="en-US" sz="1400" dirty="0" smtClean="0">
                <a:solidFill>
                  <a:schemeClr val="bg1"/>
                </a:solidFill>
                <a:latin typeface="Tw Cen MT Condensed Extra Bold" panose="020B0803020202020204" pitchFamily="34" charset="0"/>
                <a:cs typeface="Aharoni" panose="02010803020104030203" pitchFamily="2" charset="-79"/>
              </a:rPr>
              <a:t>What</a:t>
            </a:r>
          </a:p>
          <a:p>
            <a:r>
              <a:rPr lang="en-US" sz="1400" dirty="0" smtClean="0">
                <a:solidFill>
                  <a:schemeClr val="bg1"/>
                </a:solidFill>
                <a:latin typeface="Tw Cen MT Condensed Extra Bold" panose="020B0803020202020204" pitchFamily="34" charset="0"/>
                <a:cs typeface="Aharoni" panose="02010803020104030203" pitchFamily="2" charset="-79"/>
              </a:rPr>
              <a:t>How</a:t>
            </a:r>
          </a:p>
          <a:p>
            <a:r>
              <a:rPr lang="en-US" sz="1400" dirty="0" smtClean="0">
                <a:solidFill>
                  <a:srgbClr val="FFC000"/>
                </a:solidFill>
                <a:latin typeface="Tw Cen MT Condensed Extra Bold" panose="020B0803020202020204" pitchFamily="34" charset="0"/>
                <a:cs typeface="Aharoni" panose="02010803020104030203" pitchFamily="2" charset="-79"/>
              </a:rPr>
              <a:t>Coverage</a:t>
            </a:r>
          </a:p>
          <a:p>
            <a:r>
              <a:rPr lang="en-US" sz="1400" dirty="0" smtClean="0">
                <a:solidFill>
                  <a:schemeClr val="bg1"/>
                </a:solidFill>
                <a:latin typeface="Tw Cen MT Condensed Extra Bold" panose="020B0803020202020204" pitchFamily="34" charset="0"/>
                <a:cs typeface="Aharoni" panose="02010803020104030203" pitchFamily="2" charset="-79"/>
              </a:rPr>
              <a:t>Groups</a:t>
            </a:r>
          </a:p>
        </p:txBody>
      </p:sp>
    </p:spTree>
    <p:extLst>
      <p:ext uri="{BB962C8B-B14F-4D97-AF65-F5344CB8AC3E}">
        <p14:creationId xmlns:p14="http://schemas.microsoft.com/office/powerpoint/2010/main" val="308218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9524" y="0"/>
            <a:ext cx="1142999" cy="1143000"/>
          </a:xfrm>
          <a:prstGeom prst="rect">
            <a:avLst/>
          </a:prstGeom>
          <a:solidFill>
            <a:srgbClr val="73BED3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-9525" y="0"/>
            <a:ext cx="1143000" cy="6858000"/>
          </a:xfrm>
          <a:prstGeom prst="rect">
            <a:avLst/>
          </a:prstGeom>
          <a:solidFill>
            <a:srgbClr val="2B7589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133475" y="0"/>
            <a:ext cx="8010525" cy="1143000"/>
          </a:xfrm>
          <a:prstGeom prst="rect">
            <a:avLst/>
          </a:prstGeom>
          <a:solidFill>
            <a:srgbClr val="73BED3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latin typeface="Copperplate Gothic Light" panose="020E0507020206020404" pitchFamily="34" charset="0"/>
              </a:rPr>
              <a:t>Who Are We?</a:t>
            </a:r>
            <a:endParaRPr lang="en-US" sz="3000" dirty="0" smtClean="0">
              <a:latin typeface="Copperplate Gothic Light" panose="020E05070202060204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148358" y="1143000"/>
            <a:ext cx="79956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1A4652"/>
                </a:solidFill>
                <a:latin typeface="Tw Cen MT Condensed Extra Bold" panose="020B0803020202020204" pitchFamily="34" charset="0"/>
              </a:rPr>
              <a:t>The </a:t>
            </a:r>
            <a:r>
              <a:rPr lang="en-US" sz="4000" dirty="0" err="1" smtClean="0">
                <a:solidFill>
                  <a:srgbClr val="1A4652"/>
                </a:solidFill>
                <a:latin typeface="Tw Cen MT Condensed Extra Bold" panose="020B0803020202020204" pitchFamily="34" charset="0"/>
              </a:rPr>
              <a:t>LEvInSoN</a:t>
            </a:r>
            <a:r>
              <a:rPr lang="en-US" sz="4000" dirty="0" smtClean="0">
                <a:solidFill>
                  <a:srgbClr val="1A4652"/>
                </a:solidFill>
                <a:latin typeface="Tw Cen MT Condensed Extra Bold" panose="020B0803020202020204" pitchFamily="34" charset="0"/>
              </a:rPr>
              <a:t> Group</a:t>
            </a:r>
          </a:p>
        </p:txBody>
      </p:sp>
      <p:pic>
        <p:nvPicPr>
          <p:cNvPr id="18" name="Picture 4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525" y="-14883"/>
            <a:ext cx="1157883" cy="1157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 descr="levinsongrou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1737" y="1850886"/>
            <a:ext cx="5334000" cy="3559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1120774" y="5534561"/>
            <a:ext cx="802322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i="1" dirty="0">
                <a:solidFill>
                  <a:srgbClr val="1A1A1A"/>
                </a:solidFill>
                <a:latin typeface="Bodoni MT" panose="02070603080606020203" pitchFamily="18" charset="0"/>
              </a:rPr>
              <a:t>The group will explore the biological and cultural origins of language, and how they are linked through social interaction. The group, led by Stephen Levinson, </a:t>
            </a:r>
            <a:r>
              <a:rPr lang="en-US" sz="2000" i="1" dirty="0" err="1">
                <a:solidFill>
                  <a:srgbClr val="1A1A1A"/>
                </a:solidFill>
                <a:latin typeface="Bodoni MT" panose="02070603080606020203" pitchFamily="18" charset="0"/>
              </a:rPr>
              <a:t>Seán</a:t>
            </a:r>
            <a:r>
              <a:rPr lang="en-US" sz="2000" i="1" dirty="0">
                <a:solidFill>
                  <a:srgbClr val="1A1A1A"/>
                </a:solidFill>
                <a:latin typeface="Bodoni MT" panose="02070603080606020203" pitchFamily="18" charset="0"/>
              </a:rPr>
              <a:t> Roberts and Mark </a:t>
            </a:r>
            <a:r>
              <a:rPr lang="en-US" sz="2000" i="1" dirty="0" err="1">
                <a:solidFill>
                  <a:srgbClr val="1A1A1A"/>
                </a:solidFill>
                <a:latin typeface="Bodoni MT" panose="02070603080606020203" pitchFamily="18" charset="0"/>
              </a:rPr>
              <a:t>Dingemanse</a:t>
            </a:r>
            <a:r>
              <a:rPr lang="en-US" sz="2000" i="1" dirty="0">
                <a:solidFill>
                  <a:srgbClr val="1A1A1A"/>
                </a:solidFill>
                <a:latin typeface="Bodoni MT" panose="02070603080606020203" pitchFamily="18" charset="0"/>
              </a:rPr>
              <a:t>, will be hosted by the Language and Cognition department.</a:t>
            </a:r>
            <a:endParaRPr lang="en-US" sz="2000" i="1" dirty="0">
              <a:latin typeface="Bodoni MT" panose="02070603080606020203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-13155" y="1143000"/>
            <a:ext cx="114662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u="sng" dirty="0" smtClean="0">
                <a:solidFill>
                  <a:schemeClr val="bg1"/>
                </a:solidFill>
                <a:latin typeface="Tw Cen MT Condensed Extra Bold" panose="020B0803020202020204" pitchFamily="34" charset="0"/>
                <a:cs typeface="Aharoni" panose="02010803020104030203" pitchFamily="2" charset="-79"/>
              </a:rPr>
              <a:t>Contents</a:t>
            </a:r>
          </a:p>
          <a:p>
            <a:r>
              <a:rPr lang="en-US" sz="1400" dirty="0" smtClean="0">
                <a:solidFill>
                  <a:srgbClr val="FFC000"/>
                </a:solidFill>
                <a:latin typeface="Tw Cen MT Condensed Extra Bold" panose="020B0803020202020204" pitchFamily="34" charset="0"/>
                <a:cs typeface="Aharoni" panose="02010803020104030203" pitchFamily="2" charset="-79"/>
              </a:rPr>
              <a:t>Who</a:t>
            </a:r>
          </a:p>
          <a:p>
            <a:r>
              <a:rPr lang="en-US" sz="1400" dirty="0" smtClean="0">
                <a:solidFill>
                  <a:schemeClr val="bg1"/>
                </a:solidFill>
                <a:latin typeface="Tw Cen MT Condensed Extra Bold" panose="020B0803020202020204" pitchFamily="34" charset="0"/>
                <a:cs typeface="Aharoni" panose="02010803020104030203" pitchFamily="2" charset="-79"/>
              </a:rPr>
              <a:t>What</a:t>
            </a:r>
          </a:p>
          <a:p>
            <a:r>
              <a:rPr lang="en-US" sz="1400" dirty="0" smtClean="0">
                <a:solidFill>
                  <a:schemeClr val="bg1"/>
                </a:solidFill>
                <a:latin typeface="Tw Cen MT Condensed Extra Bold" panose="020B0803020202020204" pitchFamily="34" charset="0"/>
                <a:cs typeface="Aharoni" panose="02010803020104030203" pitchFamily="2" charset="-79"/>
              </a:rPr>
              <a:t>How</a:t>
            </a:r>
          </a:p>
          <a:p>
            <a:r>
              <a:rPr lang="en-US" sz="1400" dirty="0" smtClean="0">
                <a:solidFill>
                  <a:schemeClr val="bg1"/>
                </a:solidFill>
                <a:latin typeface="Tw Cen MT Condensed Extra Bold" panose="020B0803020202020204" pitchFamily="34" charset="0"/>
                <a:cs typeface="Aharoni" panose="02010803020104030203" pitchFamily="2" charset="-79"/>
              </a:rPr>
              <a:t>Coverage</a:t>
            </a:r>
          </a:p>
          <a:p>
            <a:r>
              <a:rPr lang="en-US" sz="1400" dirty="0" smtClean="0">
                <a:solidFill>
                  <a:schemeClr val="bg1"/>
                </a:solidFill>
                <a:latin typeface="Tw Cen MT Condensed Extra Bold" panose="020B0803020202020204" pitchFamily="34" charset="0"/>
                <a:cs typeface="Aharoni" panose="02010803020104030203" pitchFamily="2" charset="-79"/>
              </a:rPr>
              <a:t>Groups</a:t>
            </a:r>
          </a:p>
        </p:txBody>
      </p:sp>
    </p:spTree>
    <p:extLst>
      <p:ext uri="{BB962C8B-B14F-4D97-AF65-F5344CB8AC3E}">
        <p14:creationId xmlns:p14="http://schemas.microsoft.com/office/powerpoint/2010/main" val="4068918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9524" y="0"/>
            <a:ext cx="1142999" cy="1143000"/>
          </a:xfrm>
          <a:prstGeom prst="rect">
            <a:avLst/>
          </a:prstGeom>
          <a:solidFill>
            <a:srgbClr val="73BED3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-9525" y="0"/>
            <a:ext cx="1143000" cy="6858000"/>
          </a:xfrm>
          <a:prstGeom prst="rect">
            <a:avLst/>
          </a:prstGeom>
          <a:solidFill>
            <a:srgbClr val="2B7589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133475" y="0"/>
            <a:ext cx="8010525" cy="1143000"/>
          </a:xfrm>
          <a:prstGeom prst="rect">
            <a:avLst/>
          </a:prstGeom>
          <a:solidFill>
            <a:srgbClr val="73BED3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latin typeface="Copperplate Gothic Light" panose="020E0507020206020404" pitchFamily="34" charset="0"/>
              </a:rPr>
              <a:t>What Will We Cover?</a:t>
            </a:r>
            <a:endParaRPr lang="en-US" sz="3000" dirty="0">
              <a:latin typeface="Copperplate Gothic Light" panose="020E0507020206020404" pitchFamily="34" charset="0"/>
            </a:endParaRPr>
          </a:p>
        </p:txBody>
      </p:sp>
      <p:pic>
        <p:nvPicPr>
          <p:cNvPr id="18" name="Picture 4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525" y="-14883"/>
            <a:ext cx="1157883" cy="1157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1148358" y="1143000"/>
            <a:ext cx="7995642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1A4652"/>
                </a:solidFill>
                <a:latin typeface="Tw Cen MT Condensed Extra Bold" panose="020B0803020202020204" pitchFamily="34" charset="0"/>
              </a:rPr>
              <a:t>Experiment Deployment</a:t>
            </a:r>
          </a:p>
          <a:p>
            <a:endParaRPr lang="en-US" sz="2400" dirty="0" smtClean="0">
              <a:solidFill>
                <a:srgbClr val="1A4652"/>
              </a:solidFill>
              <a:latin typeface="Bodoni MT" panose="02070603080606020203" pitchFamily="18" charset="0"/>
            </a:endParaRPr>
          </a:p>
          <a:p>
            <a:r>
              <a:rPr lang="en-US" sz="2400" dirty="0" smtClean="0">
                <a:solidFill>
                  <a:srgbClr val="1A4652"/>
                </a:solidFill>
                <a:latin typeface="Bodoni MT" panose="02070603080606020203" pitchFamily="18" charset="0"/>
              </a:rPr>
              <a:t>How to create experimental interfaces in </a:t>
            </a:r>
            <a:r>
              <a:rPr lang="en-US" sz="2400" dirty="0" err="1" smtClean="0">
                <a:solidFill>
                  <a:srgbClr val="1A4652"/>
                </a:solidFill>
                <a:latin typeface="Bodoni MT" panose="02070603080606020203" pitchFamily="18" charset="0"/>
              </a:rPr>
              <a:t>Javascript</a:t>
            </a:r>
            <a:endParaRPr lang="en-US" sz="2400" dirty="0" smtClean="0">
              <a:solidFill>
                <a:srgbClr val="1A4652"/>
              </a:solidFill>
              <a:latin typeface="Bodoni MT" panose="02070603080606020203" pitchFamily="18" charset="0"/>
            </a:endParaRPr>
          </a:p>
          <a:p>
            <a:endParaRPr lang="en-US" sz="2400" dirty="0">
              <a:solidFill>
                <a:srgbClr val="1A4652"/>
              </a:solidFill>
              <a:latin typeface="Bodoni MT" panose="02070603080606020203" pitchFamily="18" charset="0"/>
            </a:endParaRPr>
          </a:p>
          <a:p>
            <a:r>
              <a:rPr lang="en-US" sz="2400" dirty="0" smtClean="0">
                <a:solidFill>
                  <a:srgbClr val="1A4652"/>
                </a:solidFill>
                <a:latin typeface="Bodoni MT" panose="02070603080606020203" pitchFamily="18" charset="0"/>
              </a:rPr>
              <a:t>How to manage participants online and collect data quickly</a:t>
            </a:r>
            <a:endParaRPr lang="en-US" sz="2000" dirty="0">
              <a:solidFill>
                <a:srgbClr val="225C6C"/>
              </a:solidFill>
              <a:latin typeface="Bodoni MT" panose="02070603080606020203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-13155" y="1143000"/>
            <a:ext cx="114662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u="sng" dirty="0" smtClean="0">
                <a:solidFill>
                  <a:schemeClr val="bg1"/>
                </a:solidFill>
                <a:latin typeface="Tw Cen MT Condensed Extra Bold" panose="020B0803020202020204" pitchFamily="34" charset="0"/>
                <a:cs typeface="Aharoni" panose="02010803020104030203" pitchFamily="2" charset="-79"/>
              </a:rPr>
              <a:t>Contents</a:t>
            </a:r>
          </a:p>
          <a:p>
            <a:r>
              <a:rPr lang="en-US" sz="1400" dirty="0" smtClean="0">
                <a:solidFill>
                  <a:schemeClr val="bg1"/>
                </a:solidFill>
                <a:latin typeface="Tw Cen MT Condensed Extra Bold" panose="020B0803020202020204" pitchFamily="34" charset="0"/>
                <a:cs typeface="Aharoni" panose="02010803020104030203" pitchFamily="2" charset="-79"/>
              </a:rPr>
              <a:t>Who</a:t>
            </a:r>
          </a:p>
          <a:p>
            <a:r>
              <a:rPr lang="en-US" sz="1400" dirty="0" smtClean="0">
                <a:solidFill>
                  <a:schemeClr val="bg1"/>
                </a:solidFill>
                <a:latin typeface="Tw Cen MT Condensed Extra Bold" panose="020B0803020202020204" pitchFamily="34" charset="0"/>
                <a:cs typeface="Aharoni" panose="02010803020104030203" pitchFamily="2" charset="-79"/>
              </a:rPr>
              <a:t>What</a:t>
            </a:r>
          </a:p>
          <a:p>
            <a:r>
              <a:rPr lang="en-US" sz="1400" dirty="0" smtClean="0">
                <a:solidFill>
                  <a:schemeClr val="bg1"/>
                </a:solidFill>
                <a:latin typeface="Tw Cen MT Condensed Extra Bold" panose="020B0803020202020204" pitchFamily="34" charset="0"/>
                <a:cs typeface="Aharoni" panose="02010803020104030203" pitchFamily="2" charset="-79"/>
              </a:rPr>
              <a:t>How</a:t>
            </a:r>
          </a:p>
          <a:p>
            <a:r>
              <a:rPr lang="en-US" sz="1400" dirty="0" smtClean="0">
                <a:solidFill>
                  <a:srgbClr val="FFC000"/>
                </a:solidFill>
                <a:latin typeface="Tw Cen MT Condensed Extra Bold" panose="020B0803020202020204" pitchFamily="34" charset="0"/>
                <a:cs typeface="Aharoni" panose="02010803020104030203" pitchFamily="2" charset="-79"/>
              </a:rPr>
              <a:t>Coverage</a:t>
            </a:r>
          </a:p>
          <a:p>
            <a:r>
              <a:rPr lang="en-US" sz="1400" dirty="0" smtClean="0">
                <a:solidFill>
                  <a:schemeClr val="bg1"/>
                </a:solidFill>
                <a:latin typeface="Tw Cen MT Condensed Extra Bold" panose="020B0803020202020204" pitchFamily="34" charset="0"/>
                <a:cs typeface="Aharoni" panose="02010803020104030203" pitchFamily="2" charset="-79"/>
              </a:rPr>
              <a:t>Groups</a:t>
            </a:r>
          </a:p>
        </p:txBody>
      </p:sp>
    </p:spTree>
    <p:extLst>
      <p:ext uri="{BB962C8B-B14F-4D97-AF65-F5344CB8AC3E}">
        <p14:creationId xmlns:p14="http://schemas.microsoft.com/office/powerpoint/2010/main" val="2012332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9524" y="0"/>
            <a:ext cx="1142999" cy="1143000"/>
          </a:xfrm>
          <a:prstGeom prst="rect">
            <a:avLst/>
          </a:prstGeom>
          <a:solidFill>
            <a:srgbClr val="73BED3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-9525" y="0"/>
            <a:ext cx="1143000" cy="6858000"/>
          </a:xfrm>
          <a:prstGeom prst="rect">
            <a:avLst/>
          </a:prstGeom>
          <a:solidFill>
            <a:srgbClr val="2B7589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133475" y="0"/>
            <a:ext cx="8010525" cy="1143000"/>
          </a:xfrm>
          <a:prstGeom prst="rect">
            <a:avLst/>
          </a:prstGeom>
          <a:solidFill>
            <a:srgbClr val="73BED3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latin typeface="Copperplate Gothic Light" panose="020E0507020206020404" pitchFamily="34" charset="0"/>
              </a:rPr>
              <a:t>What Will We Cover?</a:t>
            </a:r>
            <a:endParaRPr lang="en-US" sz="3000" dirty="0">
              <a:latin typeface="Copperplate Gothic Light" panose="020E0507020206020404" pitchFamily="34" charset="0"/>
            </a:endParaRPr>
          </a:p>
        </p:txBody>
      </p:sp>
      <p:pic>
        <p:nvPicPr>
          <p:cNvPr id="18" name="Picture 4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525" y="-14883"/>
            <a:ext cx="1157883" cy="1157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1148358" y="1143000"/>
            <a:ext cx="7995642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1A4652"/>
                </a:solidFill>
                <a:latin typeface="Tw Cen MT Condensed Extra Bold" panose="020B0803020202020204" pitchFamily="34" charset="0"/>
              </a:rPr>
              <a:t>Analysis</a:t>
            </a:r>
          </a:p>
          <a:p>
            <a:endParaRPr lang="en-US" sz="2400" dirty="0" smtClean="0">
              <a:solidFill>
                <a:srgbClr val="1A4652"/>
              </a:solidFill>
              <a:latin typeface="Bodoni MT" panose="02070603080606020203" pitchFamily="18" charset="0"/>
            </a:endParaRPr>
          </a:p>
          <a:p>
            <a:r>
              <a:rPr lang="en-US" sz="2400" dirty="0" smtClean="0">
                <a:solidFill>
                  <a:srgbClr val="1A4652"/>
                </a:solidFill>
                <a:latin typeface="Bodoni MT" panose="02070603080606020203" pitchFamily="18" charset="0"/>
              </a:rPr>
              <a:t>How to handle and sanitize data</a:t>
            </a:r>
          </a:p>
          <a:p>
            <a:endParaRPr lang="en-US" sz="2400" dirty="0">
              <a:solidFill>
                <a:srgbClr val="1A4652"/>
              </a:solidFill>
              <a:latin typeface="Bodoni MT" panose="02070603080606020203" pitchFamily="18" charset="0"/>
            </a:endParaRPr>
          </a:p>
          <a:p>
            <a:r>
              <a:rPr lang="en-US" sz="2400" dirty="0" smtClean="0">
                <a:solidFill>
                  <a:srgbClr val="1A4652"/>
                </a:solidFill>
                <a:latin typeface="Bodoni MT" panose="02070603080606020203" pitchFamily="18" charset="0"/>
              </a:rPr>
              <a:t>Basic descriptive statistics</a:t>
            </a:r>
          </a:p>
          <a:p>
            <a:endParaRPr lang="en-US" sz="2400" dirty="0">
              <a:solidFill>
                <a:srgbClr val="1A4652"/>
              </a:solidFill>
              <a:latin typeface="Bodoni MT" panose="02070603080606020203" pitchFamily="18" charset="0"/>
            </a:endParaRPr>
          </a:p>
          <a:p>
            <a:r>
              <a:rPr lang="en-US" sz="2400" dirty="0" smtClean="0">
                <a:solidFill>
                  <a:srgbClr val="1A4652"/>
                </a:solidFill>
                <a:latin typeface="Bodoni MT" panose="02070603080606020203" pitchFamily="18" charset="0"/>
              </a:rPr>
              <a:t>LMER in R</a:t>
            </a:r>
          </a:p>
          <a:p>
            <a:endParaRPr lang="en-US" sz="2400" dirty="0">
              <a:solidFill>
                <a:srgbClr val="1A4652"/>
              </a:solidFill>
              <a:latin typeface="Bodoni MT" panose="02070603080606020203" pitchFamily="18" charset="0"/>
            </a:endParaRPr>
          </a:p>
          <a:p>
            <a:r>
              <a:rPr lang="en-US" sz="2400" dirty="0" smtClean="0">
                <a:solidFill>
                  <a:srgbClr val="1A4652"/>
                </a:solidFill>
                <a:latin typeface="Bodoni MT" panose="02070603080606020203" pitchFamily="18" charset="0"/>
              </a:rPr>
              <a:t>Clustering and/or Factor Analysis in R</a:t>
            </a:r>
          </a:p>
          <a:p>
            <a:endParaRPr lang="en-US" sz="2400" dirty="0">
              <a:solidFill>
                <a:srgbClr val="1A4652"/>
              </a:solidFill>
              <a:latin typeface="Bodoni MT" panose="02070603080606020203" pitchFamily="18" charset="0"/>
            </a:endParaRPr>
          </a:p>
          <a:p>
            <a:r>
              <a:rPr lang="en-US" sz="2400" dirty="0" smtClean="0">
                <a:solidFill>
                  <a:srgbClr val="1A4652"/>
                </a:solidFill>
                <a:latin typeface="Bodoni MT" panose="02070603080606020203" pitchFamily="18" charset="0"/>
              </a:rPr>
              <a:t>Producing meaningful and informative </a:t>
            </a:r>
            <a:r>
              <a:rPr lang="en-US" sz="2400" dirty="0" err="1" smtClean="0">
                <a:solidFill>
                  <a:srgbClr val="1A4652"/>
                </a:solidFill>
                <a:latin typeface="Bodoni MT" panose="02070603080606020203" pitchFamily="18" charset="0"/>
              </a:rPr>
              <a:t>visualisations</a:t>
            </a:r>
            <a:r>
              <a:rPr lang="en-US" sz="2400" dirty="0" smtClean="0">
                <a:solidFill>
                  <a:srgbClr val="1A4652"/>
                </a:solidFill>
                <a:latin typeface="Bodoni MT" panose="02070603080606020203" pitchFamily="18" charset="0"/>
              </a:rPr>
              <a:t> </a:t>
            </a:r>
            <a:endParaRPr lang="en-US" sz="2000" dirty="0">
              <a:solidFill>
                <a:srgbClr val="225C6C"/>
              </a:solidFill>
              <a:latin typeface="Bodoni MT" panose="02070603080606020203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-13155" y="1143000"/>
            <a:ext cx="114662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u="sng" dirty="0" smtClean="0">
                <a:solidFill>
                  <a:schemeClr val="bg1"/>
                </a:solidFill>
                <a:latin typeface="Tw Cen MT Condensed Extra Bold" panose="020B0803020202020204" pitchFamily="34" charset="0"/>
                <a:cs typeface="Aharoni" panose="02010803020104030203" pitchFamily="2" charset="-79"/>
              </a:rPr>
              <a:t>Contents</a:t>
            </a:r>
          </a:p>
          <a:p>
            <a:r>
              <a:rPr lang="en-US" sz="1400" dirty="0" smtClean="0">
                <a:solidFill>
                  <a:schemeClr val="bg1"/>
                </a:solidFill>
                <a:latin typeface="Tw Cen MT Condensed Extra Bold" panose="020B0803020202020204" pitchFamily="34" charset="0"/>
                <a:cs typeface="Aharoni" panose="02010803020104030203" pitchFamily="2" charset="-79"/>
              </a:rPr>
              <a:t>Who</a:t>
            </a:r>
          </a:p>
          <a:p>
            <a:r>
              <a:rPr lang="en-US" sz="1400" dirty="0" smtClean="0">
                <a:solidFill>
                  <a:schemeClr val="bg1"/>
                </a:solidFill>
                <a:latin typeface="Tw Cen MT Condensed Extra Bold" panose="020B0803020202020204" pitchFamily="34" charset="0"/>
                <a:cs typeface="Aharoni" panose="02010803020104030203" pitchFamily="2" charset="-79"/>
              </a:rPr>
              <a:t>What</a:t>
            </a:r>
          </a:p>
          <a:p>
            <a:r>
              <a:rPr lang="en-US" sz="1400" dirty="0" smtClean="0">
                <a:solidFill>
                  <a:schemeClr val="bg1"/>
                </a:solidFill>
                <a:latin typeface="Tw Cen MT Condensed Extra Bold" panose="020B0803020202020204" pitchFamily="34" charset="0"/>
                <a:cs typeface="Aharoni" panose="02010803020104030203" pitchFamily="2" charset="-79"/>
              </a:rPr>
              <a:t>How</a:t>
            </a:r>
          </a:p>
          <a:p>
            <a:r>
              <a:rPr lang="en-US" sz="1400" dirty="0" smtClean="0">
                <a:solidFill>
                  <a:srgbClr val="FFC000"/>
                </a:solidFill>
                <a:latin typeface="Tw Cen MT Condensed Extra Bold" panose="020B0803020202020204" pitchFamily="34" charset="0"/>
                <a:cs typeface="Aharoni" panose="02010803020104030203" pitchFamily="2" charset="-79"/>
              </a:rPr>
              <a:t>Coverage</a:t>
            </a:r>
          </a:p>
          <a:p>
            <a:r>
              <a:rPr lang="en-US" sz="1400" dirty="0" smtClean="0">
                <a:solidFill>
                  <a:schemeClr val="bg1"/>
                </a:solidFill>
                <a:latin typeface="Tw Cen MT Condensed Extra Bold" panose="020B0803020202020204" pitchFamily="34" charset="0"/>
                <a:cs typeface="Aharoni" panose="02010803020104030203" pitchFamily="2" charset="-79"/>
              </a:rPr>
              <a:t>Groups</a:t>
            </a:r>
          </a:p>
        </p:txBody>
      </p:sp>
    </p:spTree>
    <p:extLst>
      <p:ext uri="{BB962C8B-B14F-4D97-AF65-F5344CB8AC3E}">
        <p14:creationId xmlns:p14="http://schemas.microsoft.com/office/powerpoint/2010/main" val="1005320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9524" y="0"/>
            <a:ext cx="1142999" cy="1143000"/>
          </a:xfrm>
          <a:prstGeom prst="rect">
            <a:avLst/>
          </a:prstGeom>
          <a:solidFill>
            <a:srgbClr val="73BED3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-9525" y="0"/>
            <a:ext cx="1143000" cy="6858000"/>
          </a:xfrm>
          <a:prstGeom prst="rect">
            <a:avLst/>
          </a:prstGeom>
          <a:solidFill>
            <a:srgbClr val="2B7589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133475" y="0"/>
            <a:ext cx="8010525" cy="1143000"/>
          </a:xfrm>
          <a:prstGeom prst="rect">
            <a:avLst/>
          </a:prstGeom>
          <a:solidFill>
            <a:srgbClr val="73BED3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latin typeface="Copperplate Gothic Light" panose="020E0507020206020404" pitchFamily="34" charset="0"/>
              </a:rPr>
              <a:t>What Will We Cover?</a:t>
            </a:r>
            <a:endParaRPr lang="en-US" sz="3000" dirty="0">
              <a:latin typeface="Copperplate Gothic Light" panose="020E0507020206020404" pitchFamily="34" charset="0"/>
            </a:endParaRPr>
          </a:p>
        </p:txBody>
      </p:sp>
      <p:pic>
        <p:nvPicPr>
          <p:cNvPr id="18" name="Picture 4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525" y="-14883"/>
            <a:ext cx="1157883" cy="1157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1148358" y="1143000"/>
            <a:ext cx="7995642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1A4652"/>
                </a:solidFill>
                <a:latin typeface="Tw Cen MT Condensed Extra Bold" panose="020B0803020202020204" pitchFamily="34" charset="0"/>
              </a:rPr>
              <a:t>Computational Approaches</a:t>
            </a:r>
          </a:p>
          <a:p>
            <a:endParaRPr lang="en-US" sz="2400" dirty="0" smtClean="0">
              <a:solidFill>
                <a:srgbClr val="1A4652"/>
              </a:solidFill>
              <a:latin typeface="Bodoni MT" panose="02070603080606020203" pitchFamily="18" charset="0"/>
            </a:endParaRPr>
          </a:p>
          <a:p>
            <a:r>
              <a:rPr lang="en-US" sz="2400" dirty="0" smtClean="0">
                <a:solidFill>
                  <a:srgbClr val="1A4652"/>
                </a:solidFill>
                <a:latin typeface="Bodoni MT" panose="02070603080606020203" pitchFamily="18" charset="0"/>
              </a:rPr>
              <a:t>How to simulate data</a:t>
            </a:r>
          </a:p>
          <a:p>
            <a:endParaRPr lang="en-US" sz="2400" dirty="0">
              <a:solidFill>
                <a:srgbClr val="1A4652"/>
              </a:solidFill>
              <a:latin typeface="Bodoni MT" panose="02070603080606020203" pitchFamily="18" charset="0"/>
            </a:endParaRPr>
          </a:p>
          <a:p>
            <a:r>
              <a:rPr lang="en-US" sz="2400" dirty="0" smtClean="0">
                <a:solidFill>
                  <a:srgbClr val="1A4652"/>
                </a:solidFill>
                <a:latin typeface="Bodoni MT" panose="02070603080606020203" pitchFamily="18" charset="0"/>
              </a:rPr>
              <a:t>How to impute unseen values </a:t>
            </a:r>
          </a:p>
          <a:p>
            <a:endParaRPr lang="en-US" sz="2400" dirty="0">
              <a:solidFill>
                <a:srgbClr val="1A4652"/>
              </a:solidFill>
              <a:latin typeface="Bodoni MT" panose="02070603080606020203" pitchFamily="18" charset="0"/>
            </a:endParaRPr>
          </a:p>
          <a:p>
            <a:r>
              <a:rPr lang="en-US" sz="2400" dirty="0" smtClean="0">
                <a:solidFill>
                  <a:srgbClr val="1A4652"/>
                </a:solidFill>
                <a:latin typeface="Bodoni MT" panose="02070603080606020203" pitchFamily="18" charset="0"/>
              </a:rPr>
              <a:t>Agent-based models</a:t>
            </a:r>
            <a:endParaRPr lang="en-US" sz="2000" dirty="0">
              <a:solidFill>
                <a:srgbClr val="225C6C"/>
              </a:solidFill>
              <a:latin typeface="Bodoni MT" panose="02070603080606020203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-13155" y="1143000"/>
            <a:ext cx="114662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u="sng" dirty="0" smtClean="0">
                <a:solidFill>
                  <a:schemeClr val="bg1"/>
                </a:solidFill>
                <a:latin typeface="Tw Cen MT Condensed Extra Bold" panose="020B0803020202020204" pitchFamily="34" charset="0"/>
                <a:cs typeface="Aharoni" panose="02010803020104030203" pitchFamily="2" charset="-79"/>
              </a:rPr>
              <a:t>Contents</a:t>
            </a:r>
          </a:p>
          <a:p>
            <a:r>
              <a:rPr lang="en-US" sz="1400" dirty="0" smtClean="0">
                <a:solidFill>
                  <a:schemeClr val="bg1"/>
                </a:solidFill>
                <a:latin typeface="Tw Cen MT Condensed Extra Bold" panose="020B0803020202020204" pitchFamily="34" charset="0"/>
                <a:cs typeface="Aharoni" panose="02010803020104030203" pitchFamily="2" charset="-79"/>
              </a:rPr>
              <a:t>Who</a:t>
            </a:r>
          </a:p>
          <a:p>
            <a:r>
              <a:rPr lang="en-US" sz="1400" dirty="0" smtClean="0">
                <a:solidFill>
                  <a:schemeClr val="bg1"/>
                </a:solidFill>
                <a:latin typeface="Tw Cen MT Condensed Extra Bold" panose="020B0803020202020204" pitchFamily="34" charset="0"/>
                <a:cs typeface="Aharoni" panose="02010803020104030203" pitchFamily="2" charset="-79"/>
              </a:rPr>
              <a:t>What</a:t>
            </a:r>
          </a:p>
          <a:p>
            <a:r>
              <a:rPr lang="en-US" sz="1400" dirty="0" smtClean="0">
                <a:solidFill>
                  <a:schemeClr val="bg1"/>
                </a:solidFill>
                <a:latin typeface="Tw Cen MT Condensed Extra Bold" panose="020B0803020202020204" pitchFamily="34" charset="0"/>
                <a:cs typeface="Aharoni" panose="02010803020104030203" pitchFamily="2" charset="-79"/>
              </a:rPr>
              <a:t>How</a:t>
            </a:r>
          </a:p>
          <a:p>
            <a:r>
              <a:rPr lang="en-US" sz="1400" dirty="0" smtClean="0">
                <a:solidFill>
                  <a:srgbClr val="FFC000"/>
                </a:solidFill>
                <a:latin typeface="Tw Cen MT Condensed Extra Bold" panose="020B0803020202020204" pitchFamily="34" charset="0"/>
                <a:cs typeface="Aharoni" panose="02010803020104030203" pitchFamily="2" charset="-79"/>
              </a:rPr>
              <a:t>Coverage</a:t>
            </a:r>
          </a:p>
          <a:p>
            <a:r>
              <a:rPr lang="en-US" sz="1400" dirty="0" smtClean="0">
                <a:solidFill>
                  <a:schemeClr val="bg1"/>
                </a:solidFill>
                <a:latin typeface="Tw Cen MT Condensed Extra Bold" panose="020B0803020202020204" pitchFamily="34" charset="0"/>
                <a:cs typeface="Aharoni" panose="02010803020104030203" pitchFamily="2" charset="-79"/>
              </a:rPr>
              <a:t>Groups</a:t>
            </a:r>
          </a:p>
        </p:txBody>
      </p:sp>
    </p:spTree>
    <p:extLst>
      <p:ext uri="{BB962C8B-B14F-4D97-AF65-F5344CB8AC3E}">
        <p14:creationId xmlns:p14="http://schemas.microsoft.com/office/powerpoint/2010/main" val="4239467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9524" y="0"/>
            <a:ext cx="1142999" cy="1143000"/>
          </a:xfrm>
          <a:prstGeom prst="rect">
            <a:avLst/>
          </a:prstGeom>
          <a:solidFill>
            <a:srgbClr val="73BED3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-9525" y="0"/>
            <a:ext cx="1143000" cy="6858000"/>
          </a:xfrm>
          <a:prstGeom prst="rect">
            <a:avLst/>
          </a:prstGeom>
          <a:solidFill>
            <a:srgbClr val="2B7589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133475" y="0"/>
            <a:ext cx="8010525" cy="1143000"/>
          </a:xfrm>
          <a:prstGeom prst="rect">
            <a:avLst/>
          </a:prstGeom>
          <a:solidFill>
            <a:srgbClr val="73BED3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latin typeface="Copperplate Gothic Light" panose="020E0507020206020404" pitchFamily="34" charset="0"/>
              </a:rPr>
              <a:t>How Did You Get Here?</a:t>
            </a:r>
            <a:endParaRPr lang="en-US" sz="3000" dirty="0">
              <a:latin typeface="Copperplate Gothic Light" panose="020E0507020206020404" pitchFamily="34" charset="0"/>
            </a:endParaRPr>
          </a:p>
        </p:txBody>
      </p:sp>
      <p:pic>
        <p:nvPicPr>
          <p:cNvPr id="18" name="Picture 4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525" y="-14883"/>
            <a:ext cx="1157883" cy="1157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1148358" y="1143000"/>
            <a:ext cx="7995642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1A4652"/>
                </a:solidFill>
                <a:latin typeface="Tw Cen MT Condensed Extra Bold" panose="020B0803020202020204" pitchFamily="34" charset="0"/>
              </a:rPr>
              <a:t>A Diversity of Students</a:t>
            </a:r>
          </a:p>
          <a:p>
            <a:endParaRPr lang="en-US" sz="2400" dirty="0" smtClean="0">
              <a:solidFill>
                <a:srgbClr val="1A4652"/>
              </a:solidFill>
              <a:latin typeface="Bodoni MT" panose="02070603080606020203" pitchFamily="18" charset="0"/>
            </a:endParaRPr>
          </a:p>
          <a:p>
            <a:r>
              <a:rPr lang="en-US" sz="2400" dirty="0" smtClean="0">
                <a:solidFill>
                  <a:srgbClr val="1A4652"/>
                </a:solidFill>
                <a:latin typeface="Bodoni MT" panose="02070603080606020203" pitchFamily="18" charset="0"/>
              </a:rPr>
              <a:t>Different Departments</a:t>
            </a:r>
            <a:br>
              <a:rPr lang="en-US" sz="2400" dirty="0" smtClean="0">
                <a:solidFill>
                  <a:srgbClr val="1A4652"/>
                </a:solidFill>
                <a:latin typeface="Bodoni MT" panose="02070603080606020203" pitchFamily="18" charset="0"/>
              </a:rPr>
            </a:br>
            <a:r>
              <a:rPr lang="en-US" sz="2400" dirty="0" smtClean="0">
                <a:solidFill>
                  <a:srgbClr val="1A4652"/>
                </a:solidFill>
                <a:latin typeface="Bodoni MT" panose="02070603080606020203" pitchFamily="18" charset="0"/>
              </a:rPr>
              <a:t>Different Universities</a:t>
            </a:r>
            <a:br>
              <a:rPr lang="en-US" sz="2400" dirty="0" smtClean="0">
                <a:solidFill>
                  <a:srgbClr val="1A4652"/>
                </a:solidFill>
                <a:latin typeface="Bodoni MT" panose="02070603080606020203" pitchFamily="18" charset="0"/>
              </a:rPr>
            </a:br>
            <a:r>
              <a:rPr lang="en-US" sz="2400" dirty="0" smtClean="0">
                <a:solidFill>
                  <a:srgbClr val="1A4652"/>
                </a:solidFill>
                <a:latin typeface="Bodoni MT" panose="02070603080606020203" pitchFamily="18" charset="0"/>
              </a:rPr>
              <a:t>Different Backgrounds</a:t>
            </a:r>
          </a:p>
          <a:p>
            <a:endParaRPr lang="en-US" sz="2400" dirty="0">
              <a:solidFill>
                <a:srgbClr val="1A4652"/>
              </a:solidFill>
              <a:latin typeface="Bodoni MT" panose="02070603080606020203" pitchFamily="18" charset="0"/>
            </a:endParaRPr>
          </a:p>
          <a:p>
            <a:endParaRPr lang="en-US" sz="2400" dirty="0" smtClean="0">
              <a:solidFill>
                <a:srgbClr val="1A4652"/>
              </a:solidFill>
              <a:latin typeface="Bodoni MT" panose="02070603080606020203" pitchFamily="18" charset="0"/>
            </a:endParaRPr>
          </a:p>
          <a:p>
            <a:r>
              <a:rPr lang="en-US" sz="2400" dirty="0" smtClean="0">
                <a:solidFill>
                  <a:srgbClr val="1A4652"/>
                </a:solidFill>
                <a:latin typeface="Bodoni MT" panose="02070603080606020203" pitchFamily="18" charset="0"/>
              </a:rPr>
              <a:t>2 BSc Students</a:t>
            </a:r>
          </a:p>
          <a:p>
            <a:r>
              <a:rPr lang="en-US" sz="2400" dirty="0" smtClean="0">
                <a:solidFill>
                  <a:srgbClr val="1A4652"/>
                </a:solidFill>
                <a:latin typeface="Bodoni MT" panose="02070603080606020203" pitchFamily="18" charset="0"/>
              </a:rPr>
              <a:t>3 MA Students</a:t>
            </a:r>
          </a:p>
          <a:p>
            <a:r>
              <a:rPr lang="en-US" sz="2400" dirty="0" smtClean="0">
                <a:solidFill>
                  <a:srgbClr val="1A4652"/>
                </a:solidFill>
                <a:latin typeface="Bodoni MT" panose="02070603080606020203" pitchFamily="18" charset="0"/>
              </a:rPr>
              <a:t>20 PhD Students</a:t>
            </a:r>
          </a:p>
          <a:p>
            <a:r>
              <a:rPr lang="en-US" sz="2400" dirty="0" smtClean="0">
                <a:solidFill>
                  <a:srgbClr val="1A4652"/>
                </a:solidFill>
                <a:latin typeface="Bodoni MT" panose="02070603080606020203" pitchFamily="18" charset="0"/>
              </a:rPr>
              <a:t>2 Postdocs</a:t>
            </a:r>
            <a:endParaRPr lang="en-US" sz="2000" dirty="0">
              <a:solidFill>
                <a:srgbClr val="225C6C"/>
              </a:solidFill>
              <a:latin typeface="Bodoni MT" panose="02070603080606020203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-13155" y="1143000"/>
            <a:ext cx="114662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u="sng" dirty="0" smtClean="0">
                <a:solidFill>
                  <a:schemeClr val="bg1"/>
                </a:solidFill>
                <a:latin typeface="Tw Cen MT Condensed Extra Bold" panose="020B0803020202020204" pitchFamily="34" charset="0"/>
                <a:cs typeface="Aharoni" panose="02010803020104030203" pitchFamily="2" charset="-79"/>
              </a:rPr>
              <a:t>Contents</a:t>
            </a:r>
          </a:p>
          <a:p>
            <a:r>
              <a:rPr lang="en-US" sz="1400" dirty="0" smtClean="0">
                <a:solidFill>
                  <a:schemeClr val="bg1"/>
                </a:solidFill>
                <a:latin typeface="Tw Cen MT Condensed Extra Bold" panose="020B0803020202020204" pitchFamily="34" charset="0"/>
                <a:cs typeface="Aharoni" panose="02010803020104030203" pitchFamily="2" charset="-79"/>
              </a:rPr>
              <a:t>Who</a:t>
            </a:r>
          </a:p>
          <a:p>
            <a:r>
              <a:rPr lang="en-US" sz="1400" dirty="0" smtClean="0">
                <a:solidFill>
                  <a:schemeClr val="bg1"/>
                </a:solidFill>
                <a:latin typeface="Tw Cen MT Condensed Extra Bold" panose="020B0803020202020204" pitchFamily="34" charset="0"/>
                <a:cs typeface="Aharoni" panose="02010803020104030203" pitchFamily="2" charset="-79"/>
              </a:rPr>
              <a:t>What</a:t>
            </a:r>
          </a:p>
          <a:p>
            <a:r>
              <a:rPr lang="en-US" sz="1400" dirty="0" smtClean="0">
                <a:solidFill>
                  <a:schemeClr val="bg1"/>
                </a:solidFill>
                <a:latin typeface="Tw Cen MT Condensed Extra Bold" panose="020B0803020202020204" pitchFamily="34" charset="0"/>
                <a:cs typeface="Aharoni" panose="02010803020104030203" pitchFamily="2" charset="-79"/>
              </a:rPr>
              <a:t>How</a:t>
            </a:r>
          </a:p>
          <a:p>
            <a:r>
              <a:rPr lang="en-US" sz="1400" dirty="0" smtClean="0">
                <a:solidFill>
                  <a:schemeClr val="bg1"/>
                </a:solidFill>
                <a:latin typeface="Tw Cen MT Condensed Extra Bold" panose="020B0803020202020204" pitchFamily="34" charset="0"/>
                <a:cs typeface="Aharoni" panose="02010803020104030203" pitchFamily="2" charset="-79"/>
              </a:rPr>
              <a:t>Coverage</a:t>
            </a:r>
          </a:p>
          <a:p>
            <a:r>
              <a:rPr lang="en-US" sz="1400" dirty="0" smtClean="0">
                <a:solidFill>
                  <a:srgbClr val="FFC000"/>
                </a:solidFill>
                <a:latin typeface="Tw Cen MT Condensed Extra Bold" panose="020B0803020202020204" pitchFamily="34" charset="0"/>
                <a:cs typeface="Aharoni" panose="02010803020104030203" pitchFamily="2" charset="-79"/>
              </a:rPr>
              <a:t>Groups</a:t>
            </a:r>
          </a:p>
        </p:txBody>
      </p:sp>
    </p:spTree>
    <p:extLst>
      <p:ext uri="{BB962C8B-B14F-4D97-AF65-F5344CB8AC3E}">
        <p14:creationId xmlns:p14="http://schemas.microsoft.com/office/powerpoint/2010/main" val="16556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9524" y="0"/>
            <a:ext cx="1142999" cy="1143000"/>
          </a:xfrm>
          <a:prstGeom prst="rect">
            <a:avLst/>
          </a:prstGeom>
          <a:solidFill>
            <a:srgbClr val="73BED3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-9525" y="0"/>
            <a:ext cx="1143000" cy="6858000"/>
          </a:xfrm>
          <a:prstGeom prst="rect">
            <a:avLst/>
          </a:prstGeom>
          <a:solidFill>
            <a:srgbClr val="2B7589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133475" y="0"/>
            <a:ext cx="8010525" cy="1143000"/>
          </a:xfrm>
          <a:prstGeom prst="rect">
            <a:avLst/>
          </a:prstGeom>
          <a:solidFill>
            <a:srgbClr val="73BED3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latin typeface="Copperplate Gothic Light" panose="020E0507020206020404" pitchFamily="34" charset="0"/>
              </a:rPr>
              <a:t>How Did You Get Here?</a:t>
            </a:r>
            <a:endParaRPr lang="en-US" sz="3000" dirty="0">
              <a:latin typeface="Copperplate Gothic Light" panose="020E0507020206020404" pitchFamily="34" charset="0"/>
            </a:endParaRPr>
          </a:p>
        </p:txBody>
      </p:sp>
      <p:pic>
        <p:nvPicPr>
          <p:cNvPr id="18" name="Picture 4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525" y="-14883"/>
            <a:ext cx="1157883" cy="1157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1148358" y="1143000"/>
            <a:ext cx="799564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1A4652"/>
                </a:solidFill>
                <a:latin typeface="Tw Cen MT Condensed Extra Bold" panose="020B0803020202020204" pitchFamily="34" charset="0"/>
              </a:rPr>
              <a:t>A Diversity of Students</a:t>
            </a:r>
          </a:p>
          <a:p>
            <a:endParaRPr lang="en-US" sz="2400" dirty="0" smtClean="0">
              <a:solidFill>
                <a:srgbClr val="1A4652"/>
              </a:solidFill>
              <a:latin typeface="Bodoni MT" panose="02070603080606020203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1943356"/>
            <a:ext cx="7469653" cy="4609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647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9524" y="0"/>
            <a:ext cx="1142999" cy="1143000"/>
          </a:xfrm>
          <a:prstGeom prst="rect">
            <a:avLst/>
          </a:prstGeom>
          <a:solidFill>
            <a:srgbClr val="73BED3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-9525" y="0"/>
            <a:ext cx="1143000" cy="6858000"/>
          </a:xfrm>
          <a:prstGeom prst="rect">
            <a:avLst/>
          </a:prstGeom>
          <a:solidFill>
            <a:srgbClr val="2B7589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133475" y="0"/>
            <a:ext cx="8010525" cy="1143000"/>
          </a:xfrm>
          <a:prstGeom prst="rect">
            <a:avLst/>
          </a:prstGeom>
          <a:solidFill>
            <a:srgbClr val="73BED3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latin typeface="Copperplate Gothic Light" panose="020E0507020206020404" pitchFamily="34" charset="0"/>
              </a:rPr>
              <a:t>How Did You Get Here?</a:t>
            </a:r>
            <a:endParaRPr lang="en-US" sz="3000" dirty="0">
              <a:latin typeface="Copperplate Gothic Light" panose="020E0507020206020404" pitchFamily="34" charset="0"/>
            </a:endParaRPr>
          </a:p>
        </p:txBody>
      </p:sp>
      <p:pic>
        <p:nvPicPr>
          <p:cNvPr id="18" name="Picture 4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525" y="-14883"/>
            <a:ext cx="1157883" cy="1157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1148358" y="1143000"/>
            <a:ext cx="7995642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1A4652"/>
                </a:solidFill>
                <a:latin typeface="Tw Cen MT Condensed Extra Bold" panose="020B0803020202020204" pitchFamily="34" charset="0"/>
              </a:rPr>
              <a:t>Making Groups</a:t>
            </a:r>
          </a:p>
          <a:p>
            <a:endParaRPr lang="en-US" sz="2400" dirty="0" smtClean="0">
              <a:solidFill>
                <a:srgbClr val="1A4652"/>
              </a:solidFill>
              <a:latin typeface="Bodoni MT" panose="02070603080606020203" pitchFamily="18" charset="0"/>
            </a:endParaRPr>
          </a:p>
          <a:p>
            <a:r>
              <a:rPr lang="en-US" sz="2400" dirty="0" smtClean="0">
                <a:solidFill>
                  <a:srgbClr val="1A4652"/>
                </a:solidFill>
                <a:latin typeface="Bodoni MT" panose="02070603080606020203" pitchFamily="18" charset="0"/>
              </a:rPr>
              <a:t>1- Familiarity with R</a:t>
            </a:r>
          </a:p>
          <a:p>
            <a:r>
              <a:rPr lang="en-US" sz="2400" dirty="0" smtClean="0">
                <a:solidFill>
                  <a:srgbClr val="1A4652"/>
                </a:solidFill>
                <a:latin typeface="Bodoni MT" panose="02070603080606020203" pitchFamily="18" charset="0"/>
              </a:rPr>
              <a:t>2- Experiment Design and Data Handling</a:t>
            </a:r>
          </a:p>
          <a:p>
            <a:r>
              <a:rPr lang="en-US" sz="2400" dirty="0" smtClean="0">
                <a:solidFill>
                  <a:srgbClr val="1A4652"/>
                </a:solidFill>
                <a:latin typeface="Bodoni MT" panose="02070603080606020203" pitchFamily="18" charset="0"/>
              </a:rPr>
              <a:t>3- Bayes</a:t>
            </a:r>
          </a:p>
          <a:p>
            <a:r>
              <a:rPr lang="en-US" sz="2400" dirty="0" smtClean="0">
                <a:solidFill>
                  <a:srgbClr val="1A4652"/>
                </a:solidFill>
                <a:latin typeface="Bodoni MT" panose="02070603080606020203" pitchFamily="18" charset="0"/>
              </a:rPr>
              <a:t>4- Knowledge of Sound-Symbolism</a:t>
            </a:r>
          </a:p>
          <a:p>
            <a:r>
              <a:rPr lang="en-US" sz="2400" dirty="0" smtClean="0">
                <a:solidFill>
                  <a:srgbClr val="1A4652"/>
                </a:solidFill>
                <a:latin typeface="Bodoni MT" panose="02070603080606020203" pitchFamily="18" charset="0"/>
              </a:rPr>
              <a:t>5- Home Institution and Gender</a:t>
            </a:r>
            <a:endParaRPr lang="en-US" sz="2000" dirty="0">
              <a:solidFill>
                <a:srgbClr val="225C6C"/>
              </a:solidFill>
              <a:latin typeface="Bodoni MT" panose="02070603080606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3377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9524" y="0"/>
            <a:ext cx="1142999" cy="1143000"/>
          </a:xfrm>
          <a:prstGeom prst="rect">
            <a:avLst/>
          </a:prstGeom>
          <a:solidFill>
            <a:srgbClr val="73BED3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-9525" y="0"/>
            <a:ext cx="1143000" cy="6858000"/>
          </a:xfrm>
          <a:prstGeom prst="rect">
            <a:avLst/>
          </a:prstGeom>
          <a:solidFill>
            <a:srgbClr val="2B7589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133475" y="0"/>
            <a:ext cx="8010525" cy="1143000"/>
          </a:xfrm>
          <a:prstGeom prst="rect">
            <a:avLst/>
          </a:prstGeom>
          <a:solidFill>
            <a:srgbClr val="73BED3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latin typeface="Copperplate Gothic Light" panose="020E0507020206020404" pitchFamily="34" charset="0"/>
              </a:rPr>
              <a:t>How Did You Get Here?</a:t>
            </a:r>
            <a:endParaRPr lang="en-US" sz="3000" dirty="0">
              <a:latin typeface="Copperplate Gothic Light" panose="020E0507020206020404" pitchFamily="34" charset="0"/>
            </a:endParaRPr>
          </a:p>
        </p:txBody>
      </p:sp>
      <p:pic>
        <p:nvPicPr>
          <p:cNvPr id="18" name="Picture 4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525" y="-14883"/>
            <a:ext cx="1157883" cy="1157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1148358" y="1143000"/>
            <a:ext cx="799564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1A4652"/>
                </a:solidFill>
                <a:latin typeface="Tw Cen MT Condensed Extra Bold" panose="020B0803020202020204" pitchFamily="34" charset="0"/>
              </a:rPr>
              <a:t>Making Groups</a:t>
            </a:r>
          </a:p>
          <a:p>
            <a:endParaRPr lang="en-US" sz="2400" dirty="0" smtClean="0">
              <a:solidFill>
                <a:srgbClr val="1A4652"/>
              </a:solidFill>
              <a:latin typeface="Bodoni MT" panose="02070603080606020203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0" y="1981200"/>
            <a:ext cx="5017249" cy="4693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481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9524" y="0"/>
            <a:ext cx="1142999" cy="1143000"/>
          </a:xfrm>
          <a:prstGeom prst="rect">
            <a:avLst/>
          </a:prstGeom>
          <a:solidFill>
            <a:srgbClr val="73BED3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-9525" y="0"/>
            <a:ext cx="1143000" cy="6858000"/>
          </a:xfrm>
          <a:prstGeom prst="rect">
            <a:avLst/>
          </a:prstGeom>
          <a:solidFill>
            <a:srgbClr val="2B7589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133475" y="0"/>
            <a:ext cx="8010525" cy="1143000"/>
          </a:xfrm>
          <a:prstGeom prst="rect">
            <a:avLst/>
          </a:prstGeom>
          <a:solidFill>
            <a:srgbClr val="73BED3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latin typeface="Copperplate Gothic Light" panose="020E0507020206020404" pitchFamily="34" charset="0"/>
              </a:rPr>
              <a:t>How Did You Get Here?</a:t>
            </a:r>
            <a:endParaRPr lang="en-US" sz="3000" dirty="0">
              <a:latin typeface="Copperplate Gothic Light" panose="020E0507020206020404" pitchFamily="34" charset="0"/>
            </a:endParaRPr>
          </a:p>
        </p:txBody>
      </p:sp>
      <p:pic>
        <p:nvPicPr>
          <p:cNvPr id="18" name="Picture 4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525" y="-14883"/>
            <a:ext cx="1157883" cy="1157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1148358" y="1143000"/>
            <a:ext cx="799564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1A4652"/>
                </a:solidFill>
                <a:latin typeface="Tw Cen MT Condensed Extra Bold" panose="020B0803020202020204" pitchFamily="34" charset="0"/>
              </a:rPr>
              <a:t>Making Groups</a:t>
            </a:r>
          </a:p>
          <a:p>
            <a:endParaRPr lang="en-US" sz="2400" dirty="0" smtClean="0">
              <a:solidFill>
                <a:srgbClr val="1A4652"/>
              </a:solidFill>
              <a:latin typeface="Bodoni MT" panose="02070603080606020203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1905000"/>
            <a:ext cx="7531805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079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9524" y="0"/>
            <a:ext cx="1142999" cy="1143000"/>
          </a:xfrm>
          <a:prstGeom prst="rect">
            <a:avLst/>
          </a:prstGeom>
          <a:solidFill>
            <a:srgbClr val="73BED3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-9525" y="0"/>
            <a:ext cx="1143000" cy="6858000"/>
          </a:xfrm>
          <a:prstGeom prst="rect">
            <a:avLst/>
          </a:prstGeom>
          <a:solidFill>
            <a:srgbClr val="2B7589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133475" y="0"/>
            <a:ext cx="8010525" cy="1143000"/>
          </a:xfrm>
          <a:prstGeom prst="rect">
            <a:avLst/>
          </a:prstGeom>
          <a:solidFill>
            <a:srgbClr val="73BED3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latin typeface="Copperplate Gothic Light" panose="020E0507020206020404" pitchFamily="34" charset="0"/>
              </a:rPr>
              <a:t>Meet Each Other</a:t>
            </a:r>
            <a:endParaRPr lang="en-US" sz="3000" dirty="0">
              <a:latin typeface="Copperplate Gothic Light" panose="020E0507020206020404" pitchFamily="34" charset="0"/>
            </a:endParaRPr>
          </a:p>
        </p:txBody>
      </p:sp>
      <p:pic>
        <p:nvPicPr>
          <p:cNvPr id="18" name="Picture 4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525" y="-14883"/>
            <a:ext cx="1157883" cy="1157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1148358" y="1143000"/>
            <a:ext cx="799564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1A4652"/>
                </a:solidFill>
                <a:latin typeface="Tw Cen MT Condensed Extra Bold" panose="020B0803020202020204" pitchFamily="34" charset="0"/>
              </a:rPr>
              <a:t>Go on… do it!</a:t>
            </a:r>
          </a:p>
          <a:p>
            <a:endParaRPr lang="en-US" sz="4000" dirty="0">
              <a:solidFill>
                <a:srgbClr val="1A4652"/>
              </a:solidFill>
              <a:latin typeface="Tw Cen MT Condensed Extra Bold" panose="020B0803020202020204" pitchFamily="34" charset="0"/>
            </a:endParaRPr>
          </a:p>
          <a:p>
            <a:endParaRPr lang="en-US" sz="4000" dirty="0" smtClean="0">
              <a:solidFill>
                <a:srgbClr val="1A4652"/>
              </a:solidFill>
              <a:latin typeface="Tw Cen MT Condensed Extra Bold" panose="020B0803020202020204" pitchFamily="34" charset="0"/>
            </a:endParaRPr>
          </a:p>
          <a:p>
            <a:endParaRPr lang="en-US" sz="4000" dirty="0">
              <a:solidFill>
                <a:srgbClr val="1A4652"/>
              </a:solidFill>
              <a:latin typeface="Tw Cen MT Condensed Extra Bold" panose="020B0803020202020204" pitchFamily="34" charset="0"/>
            </a:endParaRPr>
          </a:p>
          <a:p>
            <a:endParaRPr lang="en-US" sz="4000" dirty="0" smtClean="0">
              <a:solidFill>
                <a:srgbClr val="1A4652"/>
              </a:solidFill>
              <a:latin typeface="Tw Cen MT Condensed Extra Bold" panose="020B0803020202020204" pitchFamily="34" charset="0"/>
            </a:endParaRPr>
          </a:p>
          <a:p>
            <a:endParaRPr lang="en-US" sz="4000" dirty="0">
              <a:solidFill>
                <a:srgbClr val="1A4652"/>
              </a:solidFill>
              <a:latin typeface="Tw Cen MT Condensed Extra Bold" panose="020B0803020202020204" pitchFamily="34" charset="0"/>
            </a:endParaRPr>
          </a:p>
          <a:p>
            <a:endParaRPr lang="en-US" sz="4000" dirty="0" smtClean="0">
              <a:solidFill>
                <a:srgbClr val="1A4652"/>
              </a:solidFill>
              <a:latin typeface="Tw Cen MT Condensed Extra Bold" panose="020B0803020202020204" pitchFamily="34" charset="0"/>
            </a:endParaRPr>
          </a:p>
          <a:p>
            <a:r>
              <a:rPr lang="en-US" sz="4000" dirty="0" smtClean="0">
                <a:solidFill>
                  <a:srgbClr val="1A4652"/>
                </a:solidFill>
                <a:latin typeface="Tw Cen MT Condensed Extra Bold" panose="020B0803020202020204" pitchFamily="34" charset="0"/>
              </a:rPr>
              <a:t>And also…. </a:t>
            </a:r>
            <a:endParaRPr lang="en-US" sz="2400" dirty="0" smtClean="0">
              <a:solidFill>
                <a:srgbClr val="1A4652"/>
              </a:solidFill>
              <a:latin typeface="Bodoni MT" panose="02070603080606020203" pitchFamily="18" charset="0"/>
            </a:endParaRPr>
          </a:p>
        </p:txBody>
      </p:sp>
      <p:pic>
        <p:nvPicPr>
          <p:cNvPr id="6146" name="Picture 2" descr="Image result for best friends 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905000"/>
            <a:ext cx="762000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4" name="Picture 2" descr="Image by FlamingText.com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1900" y="5410200"/>
            <a:ext cx="5143500" cy="1057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1385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9524" y="0"/>
            <a:ext cx="1142999" cy="1143000"/>
          </a:xfrm>
          <a:prstGeom prst="rect">
            <a:avLst/>
          </a:prstGeom>
          <a:solidFill>
            <a:srgbClr val="73BED3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-9525" y="0"/>
            <a:ext cx="1143000" cy="6858000"/>
          </a:xfrm>
          <a:prstGeom prst="rect">
            <a:avLst/>
          </a:prstGeom>
          <a:solidFill>
            <a:srgbClr val="2B7589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133475" y="0"/>
            <a:ext cx="8010525" cy="1143000"/>
          </a:xfrm>
          <a:prstGeom prst="rect">
            <a:avLst/>
          </a:prstGeom>
          <a:solidFill>
            <a:srgbClr val="73BED3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latin typeface="Copperplate Gothic Light" panose="020E0507020206020404" pitchFamily="34" charset="0"/>
              </a:rPr>
              <a:t>Preparation</a:t>
            </a:r>
            <a:endParaRPr lang="en-US" sz="3000" dirty="0">
              <a:latin typeface="Copperplate Gothic Light" panose="020E0507020206020404" pitchFamily="34" charset="0"/>
            </a:endParaRPr>
          </a:p>
        </p:txBody>
      </p:sp>
      <p:pic>
        <p:nvPicPr>
          <p:cNvPr id="18" name="Picture 4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525" y="-14883"/>
            <a:ext cx="1157883" cy="1157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1148358" y="4876800"/>
            <a:ext cx="799564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1A4652"/>
                </a:solidFill>
                <a:latin typeface="Bodoni MT" panose="02070603080606020203" pitchFamily="18" charset="0"/>
              </a:rPr>
              <a:t>Anacondas (2.7) </a:t>
            </a:r>
            <a:r>
              <a:rPr lang="en-US" sz="2400" dirty="0">
                <a:solidFill>
                  <a:srgbClr val="1A4652"/>
                </a:solidFill>
                <a:latin typeface="Bodoni MT" panose="02070603080606020203" pitchFamily="18" charset="0"/>
              </a:rPr>
              <a:t>- </a:t>
            </a:r>
            <a:r>
              <a:rPr lang="en-US" sz="2400" dirty="0">
                <a:solidFill>
                  <a:srgbClr val="1A4652"/>
                </a:solidFill>
                <a:latin typeface="Bodoni MT" panose="02070603080606020203" pitchFamily="18" charset="0"/>
                <a:hlinkClick r:id="rId3"/>
              </a:rPr>
              <a:t>https://www.anaconda.com/download</a:t>
            </a:r>
            <a:r>
              <a:rPr lang="en-US" sz="2400" dirty="0" smtClean="0">
                <a:solidFill>
                  <a:srgbClr val="1A4652"/>
                </a:solidFill>
                <a:latin typeface="Bodoni MT" panose="02070603080606020203" pitchFamily="18" charset="0"/>
                <a:hlinkClick r:id="rId3"/>
              </a:rPr>
              <a:t>/</a:t>
            </a:r>
            <a:endParaRPr lang="en-US" sz="2400" dirty="0" smtClean="0">
              <a:solidFill>
                <a:srgbClr val="1A4652"/>
              </a:solidFill>
              <a:latin typeface="Bodoni MT" panose="02070603080606020203" pitchFamily="18" charset="0"/>
            </a:endParaRPr>
          </a:p>
          <a:p>
            <a:r>
              <a:rPr lang="en-US" sz="2400" dirty="0">
                <a:solidFill>
                  <a:srgbClr val="1A4652"/>
                </a:solidFill>
                <a:latin typeface="Bodoni MT" panose="02070603080606020203" pitchFamily="18" charset="0"/>
              </a:rPr>
              <a:t>Atom – </a:t>
            </a:r>
            <a:r>
              <a:rPr lang="en-US" sz="2400" dirty="0">
                <a:solidFill>
                  <a:srgbClr val="1A4652"/>
                </a:solidFill>
                <a:latin typeface="Bodoni MT" panose="02070603080606020203" pitchFamily="18" charset="0"/>
                <a:hlinkClick r:id="rId4"/>
              </a:rPr>
              <a:t>https://atom.io</a:t>
            </a:r>
            <a:r>
              <a:rPr lang="en-US" sz="2400" dirty="0" smtClean="0">
                <a:solidFill>
                  <a:srgbClr val="1A4652"/>
                </a:solidFill>
                <a:latin typeface="Bodoni MT" panose="02070603080606020203" pitchFamily="18" charset="0"/>
                <a:hlinkClick r:id="rId4"/>
              </a:rPr>
              <a:t>/</a:t>
            </a:r>
            <a:endParaRPr lang="en-US" sz="2400" dirty="0" smtClean="0">
              <a:solidFill>
                <a:srgbClr val="1A4652"/>
              </a:solidFill>
              <a:latin typeface="Bodoni MT" panose="02070603080606020203" pitchFamily="18" charset="0"/>
            </a:endParaRPr>
          </a:p>
          <a:p>
            <a:r>
              <a:rPr lang="en-US" sz="2400" dirty="0" smtClean="0">
                <a:solidFill>
                  <a:srgbClr val="1A4652"/>
                </a:solidFill>
                <a:latin typeface="Bodoni MT" panose="02070603080606020203" pitchFamily="18" charset="0"/>
              </a:rPr>
              <a:t>GitHub Desktop </a:t>
            </a:r>
            <a:r>
              <a:rPr lang="en-US" sz="2400" dirty="0">
                <a:solidFill>
                  <a:srgbClr val="1A4652"/>
                </a:solidFill>
                <a:latin typeface="Bodoni MT" panose="02070603080606020203" pitchFamily="18" charset="0"/>
              </a:rPr>
              <a:t>– </a:t>
            </a:r>
            <a:r>
              <a:rPr lang="en-US" sz="2400" dirty="0">
                <a:solidFill>
                  <a:srgbClr val="1A4652"/>
                </a:solidFill>
                <a:latin typeface="Bodoni MT" panose="02070603080606020203" pitchFamily="18" charset="0"/>
                <a:hlinkClick r:id="rId5"/>
              </a:rPr>
              <a:t>https://desktop.github.com</a:t>
            </a:r>
            <a:r>
              <a:rPr lang="en-US" sz="2400" dirty="0" smtClean="0">
                <a:solidFill>
                  <a:srgbClr val="1A4652"/>
                </a:solidFill>
                <a:latin typeface="Bodoni MT" panose="02070603080606020203" pitchFamily="18" charset="0"/>
                <a:hlinkClick r:id="rId5"/>
              </a:rPr>
              <a:t>/</a:t>
            </a:r>
            <a:endParaRPr lang="en-US" sz="2400" dirty="0" smtClean="0">
              <a:solidFill>
                <a:srgbClr val="1A4652"/>
              </a:solidFill>
              <a:latin typeface="Bodoni MT" panose="02070603080606020203" pitchFamily="18" charset="0"/>
            </a:endParaRPr>
          </a:p>
          <a:p>
            <a:r>
              <a:rPr lang="en-US" sz="2400" dirty="0" smtClean="0">
                <a:solidFill>
                  <a:srgbClr val="1A4652"/>
                </a:solidFill>
                <a:latin typeface="Bodoni MT" panose="02070603080606020203" pitchFamily="18" charset="0"/>
              </a:rPr>
              <a:t>GitHub Repo </a:t>
            </a:r>
            <a:r>
              <a:rPr lang="en-US" sz="2400" dirty="0">
                <a:solidFill>
                  <a:srgbClr val="1A4652"/>
                </a:solidFill>
                <a:latin typeface="Bodoni MT" panose="02070603080606020203" pitchFamily="18" charset="0"/>
              </a:rPr>
              <a:t>- </a:t>
            </a:r>
            <a:r>
              <a:rPr lang="en-US" sz="2400" dirty="0" smtClean="0">
                <a:solidFill>
                  <a:srgbClr val="1A4652"/>
                </a:solidFill>
                <a:latin typeface="Bodoni MT" panose="02070603080606020203" pitchFamily="18" charset="0"/>
                <a:hlinkClick r:id="rId6"/>
              </a:rPr>
              <a:t>https</a:t>
            </a:r>
            <a:r>
              <a:rPr lang="en-US" sz="2400" dirty="0">
                <a:solidFill>
                  <a:srgbClr val="1A4652"/>
                </a:solidFill>
                <a:latin typeface="Bodoni MT" panose="02070603080606020203" pitchFamily="18" charset="0"/>
                <a:hlinkClick r:id="rId6"/>
              </a:rPr>
              <a:t>://</a:t>
            </a:r>
            <a:r>
              <a:rPr lang="en-US" sz="2400" dirty="0" smtClean="0">
                <a:solidFill>
                  <a:srgbClr val="1A4652"/>
                </a:solidFill>
                <a:latin typeface="Bodoni MT" panose="02070603080606020203" pitchFamily="18" charset="0"/>
                <a:hlinkClick r:id="rId6"/>
              </a:rPr>
              <a:t>github.com/hecticdialectic/ste-phen</a:t>
            </a:r>
            <a:endParaRPr lang="en-US" sz="2400" dirty="0" smtClean="0">
              <a:solidFill>
                <a:srgbClr val="1A4652"/>
              </a:solidFill>
              <a:latin typeface="Bodoni MT" panose="02070603080606020203" pitchFamily="18" charset="0"/>
            </a:endParaRPr>
          </a:p>
          <a:p>
            <a:endParaRPr lang="en-US" sz="2400" dirty="0" smtClean="0">
              <a:solidFill>
                <a:srgbClr val="1A4652"/>
              </a:solidFill>
              <a:latin typeface="Bodoni MT" panose="02070603080606020203" pitchFamily="18" charset="0"/>
            </a:endParaRPr>
          </a:p>
          <a:p>
            <a:endParaRPr lang="en-US" sz="2400" dirty="0" smtClean="0">
              <a:solidFill>
                <a:srgbClr val="1A4652"/>
              </a:solidFill>
              <a:latin typeface="Bodoni MT" panose="02070603080606020203" pitchFamily="18" charset="0"/>
            </a:endParaRPr>
          </a:p>
        </p:txBody>
      </p:sp>
      <p:pic>
        <p:nvPicPr>
          <p:cNvPr id="6148" name="Picture 4" descr="Image result for ready gif"/>
          <p:cNvPicPr>
            <a:picLocks noChangeAspect="1" noChangeArrowheads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295399"/>
            <a:ext cx="7696200" cy="3586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1950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9524" y="0"/>
            <a:ext cx="1142999" cy="1143000"/>
          </a:xfrm>
          <a:prstGeom prst="rect">
            <a:avLst/>
          </a:prstGeom>
          <a:solidFill>
            <a:srgbClr val="73BED3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-9525" y="0"/>
            <a:ext cx="1143000" cy="6858000"/>
          </a:xfrm>
          <a:prstGeom prst="rect">
            <a:avLst/>
          </a:prstGeom>
          <a:solidFill>
            <a:srgbClr val="2B7589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133475" y="0"/>
            <a:ext cx="8010525" cy="1143000"/>
          </a:xfrm>
          <a:prstGeom prst="rect">
            <a:avLst/>
          </a:prstGeom>
          <a:solidFill>
            <a:srgbClr val="73BED3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latin typeface="Copperplate Gothic Light" panose="020E0507020206020404" pitchFamily="34" charset="0"/>
              </a:rPr>
              <a:t>Who Are We?</a:t>
            </a:r>
            <a:endParaRPr lang="en-US" sz="3000" dirty="0" smtClean="0">
              <a:latin typeface="Copperplate Gothic Light" panose="020E0507020206020404" pitchFamily="34" charset="0"/>
            </a:endParaRPr>
          </a:p>
        </p:txBody>
      </p:sp>
      <p:pic>
        <p:nvPicPr>
          <p:cNvPr id="18" name="Picture 4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525" y="-14883"/>
            <a:ext cx="1157883" cy="1157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Shape 54"/>
          <p:cNvSpPr txBox="1">
            <a:spLocks noGrp="1"/>
          </p:cNvSpPr>
          <p:nvPr>
            <p:ph type="ctrTitle"/>
          </p:nvPr>
        </p:nvSpPr>
        <p:spPr>
          <a:xfrm>
            <a:off x="3657600" y="1668000"/>
            <a:ext cx="5228100" cy="31326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>
                <a:solidFill>
                  <a:schemeClr val="accent5">
                    <a:lumMod val="50000"/>
                  </a:schemeClr>
                </a:solidFill>
                <a:latin typeface="Tw Cen MT Condensed Extra Bold" panose="020B0803020202020204" pitchFamily="34" charset="0"/>
              </a:rPr>
              <a:t>Hannah Little</a:t>
            </a:r>
          </a:p>
          <a:p>
            <a:pPr lvl="0">
              <a:spcBef>
                <a:spcPts val="0"/>
              </a:spcBef>
              <a:buNone/>
            </a:pPr>
            <a:endParaRPr sz="2000" dirty="0"/>
          </a:p>
          <a:p>
            <a:pPr lvl="0">
              <a:spcBef>
                <a:spcPts val="0"/>
              </a:spcBef>
              <a:buNone/>
            </a:pPr>
            <a:r>
              <a:rPr lang="en-GB" sz="2400" dirty="0">
                <a:solidFill>
                  <a:schemeClr val="accent5">
                    <a:lumMod val="75000"/>
                  </a:schemeClr>
                </a:solidFill>
                <a:latin typeface="Bodoni MT" panose="02070603080606020203" pitchFamily="18" charset="0"/>
              </a:rPr>
              <a:t>Evolution of Speech</a:t>
            </a:r>
          </a:p>
          <a:p>
            <a:pPr lvl="0">
              <a:spcBef>
                <a:spcPts val="0"/>
              </a:spcBef>
              <a:buNone/>
            </a:pPr>
            <a:r>
              <a:rPr lang="en-GB" sz="2400" dirty="0">
                <a:solidFill>
                  <a:schemeClr val="accent5">
                    <a:lumMod val="75000"/>
                  </a:schemeClr>
                </a:solidFill>
                <a:latin typeface="Bodoni MT" panose="02070603080606020203" pitchFamily="18" charset="0"/>
              </a:rPr>
              <a:t> Emergence of linguistic structure (phonology, morphology and syntax) Modality affects (speech or sign)</a:t>
            </a:r>
          </a:p>
          <a:p>
            <a:pPr lvl="0">
              <a:spcBef>
                <a:spcPts val="0"/>
              </a:spcBef>
              <a:buNone/>
            </a:pPr>
            <a:r>
              <a:rPr lang="en-GB" sz="2400" dirty="0">
                <a:solidFill>
                  <a:schemeClr val="accent5">
                    <a:lumMod val="75000"/>
                  </a:schemeClr>
                </a:solidFill>
                <a:latin typeface="Bodoni MT" panose="02070603080606020203" pitchFamily="18" charset="0"/>
              </a:rPr>
              <a:t>Iconicity</a:t>
            </a:r>
          </a:p>
          <a:p>
            <a:pPr lvl="0">
              <a:spcBef>
                <a:spcPts val="0"/>
              </a:spcBef>
              <a:buNone/>
            </a:pPr>
            <a:r>
              <a:rPr lang="en-GB" sz="2400" dirty="0">
                <a:solidFill>
                  <a:schemeClr val="accent5">
                    <a:lumMod val="75000"/>
                  </a:schemeClr>
                </a:solidFill>
                <a:latin typeface="Bodoni MT" panose="02070603080606020203" pitchFamily="18" charset="0"/>
              </a:rPr>
              <a:t>Social factors </a:t>
            </a:r>
          </a:p>
          <a:p>
            <a:pPr lvl="0">
              <a:spcBef>
                <a:spcPts val="0"/>
              </a:spcBef>
              <a:buNone/>
            </a:pPr>
            <a:r>
              <a:rPr lang="en-GB" sz="2400" dirty="0">
                <a:solidFill>
                  <a:schemeClr val="accent5">
                    <a:lumMod val="75000"/>
                  </a:schemeClr>
                </a:solidFill>
                <a:latin typeface="Bodoni MT" panose="02070603080606020203" pitchFamily="18" charset="0"/>
              </a:rPr>
              <a:t>Artificial Language Experiments</a:t>
            </a:r>
          </a:p>
        </p:txBody>
      </p:sp>
      <p:pic>
        <p:nvPicPr>
          <p:cNvPr id="16" name="Shape 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2524" y="1334538"/>
            <a:ext cx="2657476" cy="33898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Shape 56"/>
          <p:cNvPicPr preferRelativeResize="0"/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</a:blip>
          <a:stretch>
            <a:fillRect/>
          </a:stretch>
        </p:blipFill>
        <p:spPr>
          <a:xfrm>
            <a:off x="3326859" y="5705612"/>
            <a:ext cx="1100156" cy="1170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Shape 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58733" y="5805589"/>
            <a:ext cx="993150" cy="101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Shape 5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05372" y="5790251"/>
            <a:ext cx="1100156" cy="1083902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Shape 59"/>
          <p:cNvSpPr txBox="1"/>
          <p:nvPr/>
        </p:nvSpPr>
        <p:spPr>
          <a:xfrm>
            <a:off x="1133474" y="4617320"/>
            <a:ext cx="2676526" cy="583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1400" dirty="0">
                <a:latin typeface="Tw Cen MT Condensed Extra Bold" panose="020B0803020202020204" pitchFamily="34" charset="0"/>
              </a:rPr>
              <a:t>ai.vub.ac.be/~</a:t>
            </a:r>
            <a:r>
              <a:rPr lang="en-GB" sz="1400" dirty="0" err="1">
                <a:latin typeface="Tw Cen MT Condensed Extra Bold" panose="020B0803020202020204" pitchFamily="34" charset="0"/>
              </a:rPr>
              <a:t>hannah</a:t>
            </a:r>
            <a:r>
              <a:rPr lang="en-GB" sz="1400" dirty="0">
                <a:latin typeface="Tw Cen MT Condensed Extra Bold" panose="020B0803020202020204" pitchFamily="34" charset="0"/>
              </a:rPr>
              <a:t>/home.html</a:t>
            </a:r>
          </a:p>
        </p:txBody>
      </p:sp>
      <p:pic>
        <p:nvPicPr>
          <p:cNvPr id="22" name="Shape 60"/>
          <p:cNvPicPr preferRelativeResize="0"/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</a:blip>
          <a:stretch>
            <a:fillRect/>
          </a:stretch>
        </p:blipFill>
        <p:spPr>
          <a:xfrm>
            <a:off x="4999163" y="4960541"/>
            <a:ext cx="993149" cy="808065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Shape 61"/>
          <p:cNvSpPr txBox="1"/>
          <p:nvPr/>
        </p:nvSpPr>
        <p:spPr>
          <a:xfrm>
            <a:off x="5992312" y="5029200"/>
            <a:ext cx="3151688" cy="583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2000" dirty="0">
                <a:latin typeface="Tw Cen MT Condensed Extra Bold" panose="020B0803020202020204" pitchFamily="34" charset="0"/>
              </a:rPr>
              <a:t>@</a:t>
            </a:r>
            <a:r>
              <a:rPr lang="en-GB" sz="2000" dirty="0" err="1">
                <a:latin typeface="Tw Cen MT Condensed Extra Bold" panose="020B0803020202020204" pitchFamily="34" charset="0"/>
              </a:rPr>
              <a:t>hanachronism</a:t>
            </a:r>
            <a:endParaRPr lang="en-GB" sz="2000" dirty="0">
              <a:latin typeface="Tw Cen MT Condensed Extra Bold" panose="020B0803020202020204" pitchFamily="34" charset="0"/>
            </a:endParaRPr>
          </a:p>
        </p:txBody>
      </p:sp>
      <p:sp>
        <p:nvSpPr>
          <p:cNvPr id="24" name="Shape 62"/>
          <p:cNvSpPr txBox="1"/>
          <p:nvPr/>
        </p:nvSpPr>
        <p:spPr>
          <a:xfrm>
            <a:off x="6020512" y="6045600"/>
            <a:ext cx="3123488" cy="583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2000" dirty="0">
                <a:latin typeface="Tw Cen MT Condensed Extra Bold" panose="020B0803020202020204" pitchFamily="34" charset="0"/>
              </a:rPr>
              <a:t>hanachronism@gmail.com</a:t>
            </a:r>
          </a:p>
        </p:txBody>
      </p:sp>
      <p:pic>
        <p:nvPicPr>
          <p:cNvPr id="25" name="Shape 63"/>
          <p:cNvPicPr preferRelativeResize="0"/>
          <p:nvPr/>
        </p:nvPicPr>
        <p:blipFill>
          <a:blip r:embed="rId8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alphaModFix/>
          </a:blip>
          <a:stretch>
            <a:fillRect/>
          </a:stretch>
        </p:blipFill>
        <p:spPr>
          <a:xfrm>
            <a:off x="4999162" y="5967528"/>
            <a:ext cx="993150" cy="646619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TextBox 26"/>
          <p:cNvSpPr txBox="1"/>
          <p:nvPr/>
        </p:nvSpPr>
        <p:spPr>
          <a:xfrm>
            <a:off x="-13155" y="1143000"/>
            <a:ext cx="114662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u="sng" dirty="0" smtClean="0">
                <a:solidFill>
                  <a:schemeClr val="bg1"/>
                </a:solidFill>
                <a:latin typeface="Tw Cen MT Condensed Extra Bold" panose="020B0803020202020204" pitchFamily="34" charset="0"/>
                <a:cs typeface="Aharoni" panose="02010803020104030203" pitchFamily="2" charset="-79"/>
              </a:rPr>
              <a:t>Contents</a:t>
            </a:r>
          </a:p>
          <a:p>
            <a:r>
              <a:rPr lang="en-US" sz="1400" dirty="0" smtClean="0">
                <a:solidFill>
                  <a:srgbClr val="FFC000"/>
                </a:solidFill>
                <a:latin typeface="Tw Cen MT Condensed Extra Bold" panose="020B0803020202020204" pitchFamily="34" charset="0"/>
                <a:cs typeface="Aharoni" panose="02010803020104030203" pitchFamily="2" charset="-79"/>
              </a:rPr>
              <a:t>Who</a:t>
            </a:r>
          </a:p>
          <a:p>
            <a:r>
              <a:rPr lang="en-US" sz="1400" dirty="0" smtClean="0">
                <a:solidFill>
                  <a:schemeClr val="bg1"/>
                </a:solidFill>
                <a:latin typeface="Tw Cen MT Condensed Extra Bold" panose="020B0803020202020204" pitchFamily="34" charset="0"/>
                <a:cs typeface="Aharoni" panose="02010803020104030203" pitchFamily="2" charset="-79"/>
              </a:rPr>
              <a:t>What</a:t>
            </a:r>
          </a:p>
          <a:p>
            <a:r>
              <a:rPr lang="en-US" sz="1400" dirty="0" smtClean="0">
                <a:solidFill>
                  <a:schemeClr val="bg1"/>
                </a:solidFill>
                <a:latin typeface="Tw Cen MT Condensed Extra Bold" panose="020B0803020202020204" pitchFamily="34" charset="0"/>
                <a:cs typeface="Aharoni" panose="02010803020104030203" pitchFamily="2" charset="-79"/>
              </a:rPr>
              <a:t>How</a:t>
            </a:r>
          </a:p>
          <a:p>
            <a:r>
              <a:rPr lang="en-US" sz="1400" dirty="0" smtClean="0">
                <a:solidFill>
                  <a:schemeClr val="bg1"/>
                </a:solidFill>
                <a:latin typeface="Tw Cen MT Condensed Extra Bold" panose="020B0803020202020204" pitchFamily="34" charset="0"/>
                <a:cs typeface="Aharoni" panose="02010803020104030203" pitchFamily="2" charset="-79"/>
              </a:rPr>
              <a:t>Coverage</a:t>
            </a:r>
          </a:p>
          <a:p>
            <a:r>
              <a:rPr lang="en-US" sz="1400" dirty="0" smtClean="0">
                <a:solidFill>
                  <a:schemeClr val="bg1"/>
                </a:solidFill>
                <a:latin typeface="Tw Cen MT Condensed Extra Bold" panose="020B0803020202020204" pitchFamily="34" charset="0"/>
                <a:cs typeface="Aharoni" panose="02010803020104030203" pitchFamily="2" charset="-79"/>
              </a:rPr>
              <a:t>Groups</a:t>
            </a:r>
          </a:p>
        </p:txBody>
      </p:sp>
    </p:spTree>
    <p:extLst>
      <p:ext uri="{BB962C8B-B14F-4D97-AF65-F5344CB8AC3E}">
        <p14:creationId xmlns:p14="http://schemas.microsoft.com/office/powerpoint/2010/main" val="3734407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9524" y="0"/>
            <a:ext cx="1142999" cy="1143000"/>
          </a:xfrm>
          <a:prstGeom prst="rect">
            <a:avLst/>
          </a:prstGeom>
          <a:solidFill>
            <a:srgbClr val="73BED3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-9525" y="0"/>
            <a:ext cx="1143000" cy="6858000"/>
          </a:xfrm>
          <a:prstGeom prst="rect">
            <a:avLst/>
          </a:prstGeom>
          <a:solidFill>
            <a:srgbClr val="2B7589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133475" y="0"/>
            <a:ext cx="8010525" cy="1143000"/>
          </a:xfrm>
          <a:prstGeom prst="rect">
            <a:avLst/>
          </a:prstGeom>
          <a:solidFill>
            <a:srgbClr val="73BED3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latin typeface="Copperplate Gothic Light" panose="020E0507020206020404" pitchFamily="34" charset="0"/>
              </a:rPr>
              <a:t>Preparation</a:t>
            </a:r>
            <a:endParaRPr lang="en-US" sz="3000" dirty="0">
              <a:latin typeface="Copperplate Gothic Light" panose="020E0507020206020404" pitchFamily="34" charset="0"/>
            </a:endParaRPr>
          </a:p>
        </p:txBody>
      </p:sp>
      <p:pic>
        <p:nvPicPr>
          <p:cNvPr id="18" name="Picture 4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525" y="-14883"/>
            <a:ext cx="1157883" cy="1157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3120" y="1143000"/>
            <a:ext cx="8070524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550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5638800"/>
            <a:ext cx="1434353" cy="12192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-9524" y="0"/>
            <a:ext cx="1142999" cy="1143000"/>
          </a:xfrm>
          <a:prstGeom prst="rect">
            <a:avLst/>
          </a:prstGeom>
          <a:solidFill>
            <a:srgbClr val="73BED3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-9525" y="0"/>
            <a:ext cx="1143000" cy="6858000"/>
          </a:xfrm>
          <a:prstGeom prst="rect">
            <a:avLst/>
          </a:prstGeom>
          <a:solidFill>
            <a:srgbClr val="2B7589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133475" y="0"/>
            <a:ext cx="8010525" cy="1143000"/>
          </a:xfrm>
          <a:prstGeom prst="rect">
            <a:avLst/>
          </a:prstGeom>
          <a:solidFill>
            <a:srgbClr val="73BED3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latin typeface="Copperplate Gothic Light" panose="020E0507020206020404" pitchFamily="34" charset="0"/>
              </a:rPr>
              <a:t>Who Are We?</a:t>
            </a:r>
            <a:endParaRPr lang="en-US" sz="3000" dirty="0" smtClean="0">
              <a:latin typeface="Copperplate Gothic Light" panose="020E0507020206020404" pitchFamily="34" charset="0"/>
            </a:endParaRPr>
          </a:p>
        </p:txBody>
      </p:sp>
      <p:pic>
        <p:nvPicPr>
          <p:cNvPr id="18" name="Picture 4"/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525" y="-14883"/>
            <a:ext cx="1157883" cy="1157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Shape 54"/>
          <p:cNvSpPr txBox="1">
            <a:spLocks noGrp="1"/>
          </p:cNvSpPr>
          <p:nvPr>
            <p:ph type="ctrTitle"/>
          </p:nvPr>
        </p:nvSpPr>
        <p:spPr>
          <a:xfrm>
            <a:off x="3915900" y="1676400"/>
            <a:ext cx="5228100" cy="31326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 smtClean="0">
                <a:solidFill>
                  <a:schemeClr val="accent5">
                    <a:lumMod val="50000"/>
                  </a:schemeClr>
                </a:solidFill>
                <a:latin typeface="Tw Cen MT Condensed Extra Bold" panose="020B0803020202020204" pitchFamily="34" charset="0"/>
              </a:rPr>
              <a:t>Ashley Micklos</a:t>
            </a:r>
            <a:endParaRPr lang="en-GB" dirty="0">
              <a:solidFill>
                <a:schemeClr val="accent5">
                  <a:lumMod val="50000"/>
                </a:schemeClr>
              </a:solidFill>
              <a:latin typeface="Tw Cen MT Condensed Extra Bold" panose="020B0803020202020204" pitchFamily="34" charset="0"/>
            </a:endParaRPr>
          </a:p>
          <a:p>
            <a:pPr lvl="0">
              <a:spcBef>
                <a:spcPts val="0"/>
              </a:spcBef>
              <a:buNone/>
            </a:pPr>
            <a:r>
              <a:rPr lang="en-GB" sz="2000" dirty="0"/>
              <a:t/>
            </a:r>
            <a:br>
              <a:rPr lang="en-GB" sz="2000" dirty="0"/>
            </a:br>
            <a:r>
              <a:rPr lang="en-GB" sz="2400" dirty="0" smtClean="0">
                <a:solidFill>
                  <a:schemeClr val="accent5">
                    <a:lumMod val="75000"/>
                  </a:schemeClr>
                </a:solidFill>
                <a:latin typeface="Bodoni MT" panose="02070603080606020203" pitchFamily="18" charset="0"/>
              </a:rPr>
              <a:t>Interaction in Language Evolution</a:t>
            </a:r>
            <a:br>
              <a:rPr lang="en-GB" sz="2400" dirty="0" smtClean="0">
                <a:solidFill>
                  <a:schemeClr val="accent5">
                    <a:lumMod val="75000"/>
                  </a:schemeClr>
                </a:solidFill>
                <a:latin typeface="Bodoni MT" panose="02070603080606020203" pitchFamily="18" charset="0"/>
              </a:rPr>
            </a:br>
            <a:r>
              <a:rPr lang="en-GB" sz="2400" dirty="0" smtClean="0">
                <a:solidFill>
                  <a:schemeClr val="accent5">
                    <a:lumMod val="75000"/>
                  </a:schemeClr>
                </a:solidFill>
                <a:latin typeface="Bodoni MT" panose="02070603080606020203" pitchFamily="18" charset="0"/>
              </a:rPr>
              <a:t> Repair and Negotiation</a:t>
            </a:r>
            <a:br>
              <a:rPr lang="en-GB" sz="2400" dirty="0" smtClean="0">
                <a:solidFill>
                  <a:schemeClr val="accent5">
                    <a:lumMod val="75000"/>
                  </a:schemeClr>
                </a:solidFill>
                <a:latin typeface="Bodoni MT" panose="02070603080606020203" pitchFamily="18" charset="0"/>
              </a:rPr>
            </a:br>
            <a:r>
              <a:rPr lang="en-GB" sz="2400" dirty="0" smtClean="0">
                <a:solidFill>
                  <a:schemeClr val="accent5">
                    <a:lumMod val="75000"/>
                  </a:schemeClr>
                </a:solidFill>
                <a:latin typeface="Bodoni MT" panose="02070603080606020203" pitchFamily="18" charset="0"/>
              </a:rPr>
              <a:t>Multimodality and Multiple Modalities</a:t>
            </a:r>
            <a:r>
              <a:rPr lang="en-GB" sz="2400" dirty="0">
                <a:solidFill>
                  <a:schemeClr val="accent5">
                    <a:lumMod val="75000"/>
                  </a:schemeClr>
                </a:solidFill>
                <a:latin typeface="Bodoni MT" panose="02070603080606020203" pitchFamily="18" charset="0"/>
              </a:rPr>
              <a:t/>
            </a:r>
            <a:br>
              <a:rPr lang="en-GB" sz="2400" dirty="0">
                <a:solidFill>
                  <a:schemeClr val="accent5">
                    <a:lumMod val="75000"/>
                  </a:schemeClr>
                </a:solidFill>
                <a:latin typeface="Bodoni MT" panose="02070603080606020203" pitchFamily="18" charset="0"/>
              </a:rPr>
            </a:br>
            <a:r>
              <a:rPr lang="en-GB" sz="2400" dirty="0" smtClean="0">
                <a:solidFill>
                  <a:schemeClr val="accent5">
                    <a:lumMod val="75000"/>
                  </a:schemeClr>
                </a:solidFill>
                <a:latin typeface="Bodoni MT" panose="02070603080606020203" pitchFamily="18" charset="0"/>
              </a:rPr>
              <a:t> Cultural Evolution of Language</a:t>
            </a:r>
            <a:br>
              <a:rPr lang="en-GB" sz="2400" dirty="0" smtClean="0">
                <a:solidFill>
                  <a:schemeClr val="accent5">
                    <a:lumMod val="75000"/>
                  </a:schemeClr>
                </a:solidFill>
                <a:latin typeface="Bodoni MT" panose="02070603080606020203" pitchFamily="18" charset="0"/>
              </a:rPr>
            </a:br>
            <a:r>
              <a:rPr lang="en-GB" sz="2400" dirty="0" smtClean="0">
                <a:solidFill>
                  <a:schemeClr val="accent5">
                    <a:lumMod val="75000"/>
                  </a:schemeClr>
                </a:solidFill>
                <a:latin typeface="Bodoni MT" panose="02070603080606020203" pitchFamily="18" charset="0"/>
              </a:rPr>
              <a:t>Conversation Analysis</a:t>
            </a:r>
            <a:br>
              <a:rPr lang="en-GB" sz="2400" dirty="0" smtClean="0">
                <a:solidFill>
                  <a:schemeClr val="accent5">
                    <a:lumMod val="75000"/>
                  </a:schemeClr>
                </a:solidFill>
                <a:latin typeface="Bodoni MT" panose="02070603080606020203" pitchFamily="18" charset="0"/>
              </a:rPr>
            </a:br>
            <a:r>
              <a:rPr lang="en-GB" sz="2400" dirty="0" smtClean="0">
                <a:solidFill>
                  <a:schemeClr val="accent5">
                    <a:lumMod val="75000"/>
                  </a:schemeClr>
                </a:solidFill>
                <a:latin typeface="Bodoni MT" panose="02070603080606020203" pitchFamily="18" charset="0"/>
              </a:rPr>
              <a:t>Language and Gender</a:t>
            </a:r>
            <a:br>
              <a:rPr lang="en-GB" sz="2400" dirty="0" smtClean="0">
                <a:solidFill>
                  <a:schemeClr val="accent5">
                    <a:lumMod val="75000"/>
                  </a:schemeClr>
                </a:solidFill>
                <a:latin typeface="Bodoni MT" panose="02070603080606020203" pitchFamily="18" charset="0"/>
              </a:rPr>
            </a:br>
            <a:r>
              <a:rPr lang="en-GB" sz="2400" dirty="0" smtClean="0">
                <a:solidFill>
                  <a:schemeClr val="accent5">
                    <a:lumMod val="75000"/>
                  </a:schemeClr>
                </a:solidFill>
                <a:latin typeface="Bodoni MT" panose="02070603080606020203" pitchFamily="18" charset="0"/>
              </a:rPr>
              <a:t>Tacos</a:t>
            </a:r>
          </a:p>
        </p:txBody>
      </p:sp>
      <p:pic>
        <p:nvPicPr>
          <p:cNvPr id="17" name="Shape 56"/>
          <p:cNvPicPr preferRelativeResize="0"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</a:blip>
          <a:stretch>
            <a:fillRect/>
          </a:stretch>
        </p:blipFill>
        <p:spPr>
          <a:xfrm>
            <a:off x="2286000" y="5705613"/>
            <a:ext cx="1143000" cy="1143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Shape 61"/>
          <p:cNvSpPr txBox="1"/>
          <p:nvPr/>
        </p:nvSpPr>
        <p:spPr>
          <a:xfrm>
            <a:off x="5992312" y="5055000"/>
            <a:ext cx="3151688" cy="583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2000" dirty="0" smtClean="0">
                <a:latin typeface="Tw Cen MT Condensed Extra Bold" panose="020B0803020202020204" pitchFamily="34" charset="0"/>
              </a:rPr>
              <a:t>@</a:t>
            </a:r>
            <a:r>
              <a:rPr lang="en-GB" sz="2000" dirty="0" err="1" smtClean="0">
                <a:latin typeface="Tw Cen MT Condensed Extra Bold" panose="020B0803020202020204" pitchFamily="34" charset="0"/>
              </a:rPr>
              <a:t>ashleymicklos</a:t>
            </a:r>
            <a:endParaRPr lang="en-GB" sz="2000" dirty="0">
              <a:latin typeface="Tw Cen MT Condensed Extra Bold" panose="020B0803020202020204" pitchFamily="34" charset="0"/>
            </a:endParaRPr>
          </a:p>
        </p:txBody>
      </p:sp>
      <p:sp>
        <p:nvSpPr>
          <p:cNvPr id="24" name="Shape 62"/>
          <p:cNvSpPr txBox="1"/>
          <p:nvPr/>
        </p:nvSpPr>
        <p:spPr>
          <a:xfrm>
            <a:off x="5943600" y="6019800"/>
            <a:ext cx="3200400" cy="583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2000" dirty="0" err="1" smtClean="0">
                <a:latin typeface="Tw Cen MT Condensed Extra Bold" panose="020B0803020202020204" pitchFamily="34" charset="0"/>
              </a:rPr>
              <a:t>amicklos@ucla.edu</a:t>
            </a:r>
            <a:endParaRPr lang="en-GB" sz="2000" dirty="0">
              <a:latin typeface="Tw Cen MT Condensed Extra Bold" panose="020B0803020202020204" pitchFamily="34" charset="0"/>
            </a:endParaRPr>
          </a:p>
        </p:txBody>
      </p:sp>
      <p:pic>
        <p:nvPicPr>
          <p:cNvPr id="28" name="Shape 60"/>
          <p:cNvPicPr preferRelativeResize="0"/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</a:blip>
          <a:stretch>
            <a:fillRect/>
          </a:stretch>
        </p:blipFill>
        <p:spPr>
          <a:xfrm>
            <a:off x="4999163" y="4960541"/>
            <a:ext cx="993149" cy="8080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Shape 63"/>
          <p:cNvPicPr preferRelativeResize="0"/>
          <p:nvPr/>
        </p:nvPicPr>
        <p:blipFill>
          <a:blip r:embed="rId6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alphaModFix/>
          </a:blip>
          <a:stretch>
            <a:fillRect/>
          </a:stretch>
        </p:blipFill>
        <p:spPr>
          <a:xfrm>
            <a:off x="4999162" y="5967528"/>
            <a:ext cx="993150" cy="6466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Picture 15" descr="IMG_7477.JP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2057400"/>
            <a:ext cx="2679663" cy="2679663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-13155" y="1143000"/>
            <a:ext cx="114662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u="sng" dirty="0" smtClean="0">
                <a:solidFill>
                  <a:schemeClr val="bg1"/>
                </a:solidFill>
                <a:latin typeface="Tw Cen MT Condensed Extra Bold" panose="020B0803020202020204" pitchFamily="34" charset="0"/>
                <a:cs typeface="Aharoni" panose="02010803020104030203" pitchFamily="2" charset="-79"/>
              </a:rPr>
              <a:t>Contents</a:t>
            </a:r>
          </a:p>
          <a:p>
            <a:r>
              <a:rPr lang="en-US" sz="1400" dirty="0" smtClean="0">
                <a:solidFill>
                  <a:srgbClr val="FFC000"/>
                </a:solidFill>
                <a:latin typeface="Tw Cen MT Condensed Extra Bold" panose="020B0803020202020204" pitchFamily="34" charset="0"/>
                <a:cs typeface="Aharoni" panose="02010803020104030203" pitchFamily="2" charset="-79"/>
              </a:rPr>
              <a:t>Who</a:t>
            </a:r>
          </a:p>
          <a:p>
            <a:r>
              <a:rPr lang="en-US" sz="1400" dirty="0" smtClean="0">
                <a:solidFill>
                  <a:schemeClr val="bg1"/>
                </a:solidFill>
                <a:latin typeface="Tw Cen MT Condensed Extra Bold" panose="020B0803020202020204" pitchFamily="34" charset="0"/>
                <a:cs typeface="Aharoni" panose="02010803020104030203" pitchFamily="2" charset="-79"/>
              </a:rPr>
              <a:t>What</a:t>
            </a:r>
          </a:p>
          <a:p>
            <a:r>
              <a:rPr lang="en-US" sz="1400" dirty="0" smtClean="0">
                <a:solidFill>
                  <a:schemeClr val="bg1"/>
                </a:solidFill>
                <a:latin typeface="Tw Cen MT Condensed Extra Bold" panose="020B0803020202020204" pitchFamily="34" charset="0"/>
                <a:cs typeface="Aharoni" panose="02010803020104030203" pitchFamily="2" charset="-79"/>
              </a:rPr>
              <a:t>How</a:t>
            </a:r>
          </a:p>
          <a:p>
            <a:r>
              <a:rPr lang="en-US" sz="1400" dirty="0" smtClean="0">
                <a:solidFill>
                  <a:schemeClr val="bg1"/>
                </a:solidFill>
                <a:latin typeface="Tw Cen MT Condensed Extra Bold" panose="020B0803020202020204" pitchFamily="34" charset="0"/>
                <a:cs typeface="Aharoni" panose="02010803020104030203" pitchFamily="2" charset="-79"/>
              </a:rPr>
              <a:t>Coverage</a:t>
            </a:r>
          </a:p>
          <a:p>
            <a:r>
              <a:rPr lang="en-US" sz="1400" dirty="0" smtClean="0">
                <a:solidFill>
                  <a:schemeClr val="bg1"/>
                </a:solidFill>
                <a:latin typeface="Tw Cen MT Condensed Extra Bold" panose="020B0803020202020204" pitchFamily="34" charset="0"/>
                <a:cs typeface="Aharoni" panose="02010803020104030203" pitchFamily="2" charset="-79"/>
              </a:rPr>
              <a:t>Groups</a:t>
            </a:r>
          </a:p>
        </p:txBody>
      </p:sp>
    </p:spTree>
    <p:extLst>
      <p:ext uri="{BB962C8B-B14F-4D97-AF65-F5344CB8AC3E}">
        <p14:creationId xmlns:p14="http://schemas.microsoft.com/office/powerpoint/2010/main" val="3025024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9524" y="0"/>
            <a:ext cx="1142999" cy="1143000"/>
          </a:xfrm>
          <a:prstGeom prst="rect">
            <a:avLst/>
          </a:prstGeom>
          <a:solidFill>
            <a:srgbClr val="73BED3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-9525" y="0"/>
            <a:ext cx="1143000" cy="6858000"/>
          </a:xfrm>
          <a:prstGeom prst="rect">
            <a:avLst/>
          </a:prstGeom>
          <a:solidFill>
            <a:srgbClr val="2B7589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133475" y="0"/>
            <a:ext cx="8010525" cy="1143000"/>
          </a:xfrm>
          <a:prstGeom prst="rect">
            <a:avLst/>
          </a:prstGeom>
          <a:solidFill>
            <a:srgbClr val="73BED3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latin typeface="Copperplate Gothic Light" panose="020E0507020206020404" pitchFamily="34" charset="0"/>
              </a:rPr>
              <a:t>Who Are We?</a:t>
            </a:r>
            <a:endParaRPr lang="en-US" sz="3000" dirty="0" smtClean="0">
              <a:latin typeface="Copperplate Gothic Light" panose="020E0507020206020404" pitchFamily="34" charset="0"/>
            </a:endParaRPr>
          </a:p>
        </p:txBody>
      </p:sp>
      <p:pic>
        <p:nvPicPr>
          <p:cNvPr id="18" name="Picture 4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525" y="-14883"/>
            <a:ext cx="1157883" cy="1157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Shape 54"/>
          <p:cNvSpPr txBox="1">
            <a:spLocks noGrp="1"/>
          </p:cNvSpPr>
          <p:nvPr>
            <p:ph type="ctrTitle"/>
          </p:nvPr>
        </p:nvSpPr>
        <p:spPr>
          <a:xfrm>
            <a:off x="3657600" y="1668000"/>
            <a:ext cx="5228100" cy="31326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 smtClean="0">
                <a:solidFill>
                  <a:schemeClr val="accent5">
                    <a:lumMod val="50000"/>
                  </a:schemeClr>
                </a:solidFill>
                <a:latin typeface="Tw Cen MT Condensed Extra Bold" panose="020B0803020202020204" pitchFamily="34" charset="0"/>
              </a:rPr>
              <a:t>Bill Thompson</a:t>
            </a:r>
            <a:endParaRPr lang="en-GB" dirty="0">
              <a:solidFill>
                <a:schemeClr val="accent5">
                  <a:lumMod val="50000"/>
                </a:schemeClr>
              </a:solidFill>
              <a:latin typeface="Tw Cen MT Condensed Extra Bold" panose="020B0803020202020204" pitchFamily="34" charset="0"/>
            </a:endParaRPr>
          </a:p>
          <a:p>
            <a:pPr lvl="0">
              <a:spcBef>
                <a:spcPts val="0"/>
              </a:spcBef>
              <a:buNone/>
            </a:pPr>
            <a:endParaRPr sz="2000" dirty="0" smtClean="0"/>
          </a:p>
          <a:p>
            <a:pPr lvl="0">
              <a:spcBef>
                <a:spcPts val="0"/>
              </a:spcBef>
              <a:buNone/>
            </a:pPr>
            <a:r>
              <a:rPr lang="en-GB" sz="2400" dirty="0" smtClean="0">
                <a:solidFill>
                  <a:schemeClr val="accent5">
                    <a:lumMod val="75000"/>
                  </a:schemeClr>
                </a:solidFill>
                <a:latin typeface="Bodoni MT" panose="02070603080606020203" pitchFamily="18" charset="0"/>
              </a:rPr>
              <a:t>Cultural Evolution</a:t>
            </a:r>
          </a:p>
          <a:p>
            <a:pPr lvl="0">
              <a:spcBef>
                <a:spcPts val="0"/>
              </a:spcBef>
              <a:buNone/>
            </a:pPr>
            <a:r>
              <a:rPr lang="en-GB" sz="2400" dirty="0" smtClean="0">
                <a:solidFill>
                  <a:schemeClr val="accent5">
                    <a:lumMod val="75000"/>
                  </a:schemeClr>
                </a:solidFill>
                <a:latin typeface="Bodoni MT" panose="02070603080606020203" pitchFamily="18" charset="0"/>
              </a:rPr>
              <a:t> Computational Lexical Semantics</a:t>
            </a:r>
            <a:br>
              <a:rPr lang="en-GB" sz="2400" dirty="0" smtClean="0">
                <a:solidFill>
                  <a:schemeClr val="accent5">
                    <a:lumMod val="75000"/>
                  </a:schemeClr>
                </a:solidFill>
                <a:latin typeface="Bodoni MT" panose="02070603080606020203" pitchFamily="18" charset="0"/>
              </a:rPr>
            </a:br>
            <a:r>
              <a:rPr lang="en-GB" sz="2400" dirty="0" smtClean="0">
                <a:solidFill>
                  <a:schemeClr val="accent5">
                    <a:lumMod val="75000"/>
                  </a:schemeClr>
                </a:solidFill>
                <a:latin typeface="Bodoni MT" panose="02070603080606020203" pitchFamily="18" charset="0"/>
              </a:rPr>
              <a:t>Bayesian statistics</a:t>
            </a:r>
            <a:br>
              <a:rPr lang="en-GB" sz="2400" dirty="0" smtClean="0">
                <a:solidFill>
                  <a:schemeClr val="accent5">
                    <a:lumMod val="75000"/>
                  </a:schemeClr>
                </a:solidFill>
                <a:latin typeface="Bodoni MT" panose="02070603080606020203" pitchFamily="18" charset="0"/>
              </a:rPr>
            </a:br>
            <a:r>
              <a:rPr lang="en-GB" sz="2400" dirty="0" smtClean="0">
                <a:solidFill>
                  <a:schemeClr val="accent5">
                    <a:lumMod val="75000"/>
                  </a:schemeClr>
                </a:solidFill>
                <a:latin typeface="Bodoni MT" panose="02070603080606020203" pitchFamily="18" charset="0"/>
              </a:rPr>
              <a:t>Probabilistic models of cognition</a:t>
            </a:r>
          </a:p>
          <a:p>
            <a:pPr lvl="0">
              <a:spcBef>
                <a:spcPts val="0"/>
              </a:spcBef>
              <a:buNone/>
            </a:pPr>
            <a:r>
              <a:rPr lang="en-GB" sz="2400" dirty="0" smtClean="0">
                <a:solidFill>
                  <a:schemeClr val="accent5">
                    <a:lumMod val="75000"/>
                  </a:schemeClr>
                </a:solidFill>
                <a:latin typeface="Bodoni MT" panose="02070603080606020203" pitchFamily="18" charset="0"/>
              </a:rPr>
              <a:t>Biology – culture co-evolution</a:t>
            </a:r>
          </a:p>
          <a:p>
            <a:pPr lvl="0">
              <a:spcBef>
                <a:spcPts val="0"/>
              </a:spcBef>
              <a:buNone/>
            </a:pPr>
            <a:r>
              <a:rPr lang="en-GB" sz="2400" dirty="0" smtClean="0">
                <a:solidFill>
                  <a:schemeClr val="accent5">
                    <a:lumMod val="75000"/>
                  </a:schemeClr>
                </a:solidFill>
                <a:latin typeface="Bodoni MT" panose="02070603080606020203" pitchFamily="18" charset="0"/>
              </a:rPr>
              <a:t>Machine Learning</a:t>
            </a:r>
            <a:endParaRPr lang="en-GB" sz="2400" dirty="0">
              <a:solidFill>
                <a:schemeClr val="accent5">
                  <a:lumMod val="75000"/>
                </a:schemeClr>
              </a:solidFill>
              <a:latin typeface="Bodoni MT" panose="02070603080606020203" pitchFamily="18" charset="0"/>
            </a:endParaRPr>
          </a:p>
        </p:txBody>
      </p:sp>
      <p:pic>
        <p:nvPicPr>
          <p:cNvPr id="17" name="Shape 56"/>
          <p:cNvPicPr preferRelativeResize="0"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</a:blip>
          <a:stretch>
            <a:fillRect/>
          </a:stretch>
        </p:blipFill>
        <p:spPr>
          <a:xfrm>
            <a:off x="1351818" y="5715000"/>
            <a:ext cx="1143000" cy="1143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Shape 61"/>
          <p:cNvSpPr txBox="1"/>
          <p:nvPr/>
        </p:nvSpPr>
        <p:spPr>
          <a:xfrm>
            <a:off x="5992312" y="5055000"/>
            <a:ext cx="3151688" cy="583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2000" dirty="0" smtClean="0">
                <a:latin typeface="Tw Cen MT Condensed Extra Bold" panose="020B0803020202020204" pitchFamily="34" charset="0"/>
              </a:rPr>
              <a:t>@</a:t>
            </a:r>
            <a:r>
              <a:rPr lang="en-GB" sz="2000" dirty="0" err="1" smtClean="0">
                <a:latin typeface="Tw Cen MT Condensed Extra Bold" panose="020B0803020202020204" pitchFamily="34" charset="0"/>
              </a:rPr>
              <a:t>billdthompson</a:t>
            </a:r>
            <a:endParaRPr lang="en-GB" sz="2000" dirty="0">
              <a:latin typeface="Tw Cen MT Condensed Extra Bold" panose="020B0803020202020204" pitchFamily="34" charset="0"/>
            </a:endParaRPr>
          </a:p>
        </p:txBody>
      </p:sp>
      <p:sp>
        <p:nvSpPr>
          <p:cNvPr id="24" name="Shape 62"/>
          <p:cNvSpPr txBox="1"/>
          <p:nvPr/>
        </p:nvSpPr>
        <p:spPr>
          <a:xfrm>
            <a:off x="6020512" y="5969400"/>
            <a:ext cx="3123488" cy="583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2000" dirty="0" err="1" smtClean="0">
                <a:latin typeface="Tw Cen MT Condensed Extra Bold" panose="020B0803020202020204" pitchFamily="34" charset="0"/>
              </a:rPr>
              <a:t>biltho@mpi.nl</a:t>
            </a:r>
            <a:endParaRPr lang="en-GB" sz="2000" dirty="0">
              <a:latin typeface="Tw Cen MT Condensed Extra Bold" panose="020B0803020202020204" pitchFamily="34" charset="0"/>
            </a:endParaRPr>
          </a:p>
        </p:txBody>
      </p:sp>
      <p:pic>
        <p:nvPicPr>
          <p:cNvPr id="28" name="Shape 60"/>
          <p:cNvPicPr preferRelativeResize="0"/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</a:blip>
          <a:stretch>
            <a:fillRect/>
          </a:stretch>
        </p:blipFill>
        <p:spPr>
          <a:xfrm>
            <a:off x="4999163" y="4960541"/>
            <a:ext cx="993149" cy="8080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Shape 63"/>
          <p:cNvPicPr preferRelativeResize="0"/>
          <p:nvPr/>
        </p:nvPicPr>
        <p:blipFill>
          <a:blip r:embed="rId5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alphaModFix/>
          </a:blip>
          <a:stretch>
            <a:fillRect/>
          </a:stretch>
        </p:blipFill>
        <p:spPr>
          <a:xfrm>
            <a:off x="4999162" y="5967528"/>
            <a:ext cx="993150" cy="6466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Shape 5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13161" y="5789579"/>
            <a:ext cx="993150" cy="101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36597" y="1334472"/>
            <a:ext cx="2292403" cy="233019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-13155" y="1143000"/>
            <a:ext cx="114662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u="sng" dirty="0" smtClean="0">
                <a:solidFill>
                  <a:schemeClr val="bg1"/>
                </a:solidFill>
                <a:latin typeface="Tw Cen MT Condensed Extra Bold" panose="020B0803020202020204" pitchFamily="34" charset="0"/>
                <a:cs typeface="Aharoni" panose="02010803020104030203" pitchFamily="2" charset="-79"/>
              </a:rPr>
              <a:t>Contents</a:t>
            </a:r>
          </a:p>
          <a:p>
            <a:r>
              <a:rPr lang="en-US" sz="1400" dirty="0" smtClean="0">
                <a:solidFill>
                  <a:srgbClr val="FFC000"/>
                </a:solidFill>
                <a:latin typeface="Tw Cen MT Condensed Extra Bold" panose="020B0803020202020204" pitchFamily="34" charset="0"/>
                <a:cs typeface="Aharoni" panose="02010803020104030203" pitchFamily="2" charset="-79"/>
              </a:rPr>
              <a:t>Who</a:t>
            </a:r>
          </a:p>
          <a:p>
            <a:r>
              <a:rPr lang="en-US" sz="1400" dirty="0" smtClean="0">
                <a:solidFill>
                  <a:schemeClr val="bg1"/>
                </a:solidFill>
                <a:latin typeface="Tw Cen MT Condensed Extra Bold" panose="020B0803020202020204" pitchFamily="34" charset="0"/>
                <a:cs typeface="Aharoni" panose="02010803020104030203" pitchFamily="2" charset="-79"/>
              </a:rPr>
              <a:t>What</a:t>
            </a:r>
          </a:p>
          <a:p>
            <a:r>
              <a:rPr lang="en-US" sz="1400" dirty="0" smtClean="0">
                <a:solidFill>
                  <a:schemeClr val="bg1"/>
                </a:solidFill>
                <a:latin typeface="Tw Cen MT Condensed Extra Bold" panose="020B0803020202020204" pitchFamily="34" charset="0"/>
                <a:cs typeface="Aharoni" panose="02010803020104030203" pitchFamily="2" charset="-79"/>
              </a:rPr>
              <a:t>How</a:t>
            </a:r>
          </a:p>
          <a:p>
            <a:r>
              <a:rPr lang="en-US" sz="1400" dirty="0" smtClean="0">
                <a:solidFill>
                  <a:schemeClr val="bg1"/>
                </a:solidFill>
                <a:latin typeface="Tw Cen MT Condensed Extra Bold" panose="020B0803020202020204" pitchFamily="34" charset="0"/>
                <a:cs typeface="Aharoni" panose="02010803020104030203" pitchFamily="2" charset="-79"/>
              </a:rPr>
              <a:t>Coverage</a:t>
            </a:r>
          </a:p>
          <a:p>
            <a:r>
              <a:rPr lang="en-US" sz="1400" dirty="0" smtClean="0">
                <a:solidFill>
                  <a:schemeClr val="bg1"/>
                </a:solidFill>
                <a:latin typeface="Tw Cen MT Condensed Extra Bold" panose="020B0803020202020204" pitchFamily="34" charset="0"/>
                <a:cs typeface="Aharoni" panose="02010803020104030203" pitchFamily="2" charset="-79"/>
              </a:rPr>
              <a:t>Groups</a:t>
            </a:r>
          </a:p>
        </p:txBody>
      </p:sp>
    </p:spTree>
    <p:extLst>
      <p:ext uri="{BB962C8B-B14F-4D97-AF65-F5344CB8AC3E}">
        <p14:creationId xmlns:p14="http://schemas.microsoft.com/office/powerpoint/2010/main" val="2756067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9524" y="0"/>
            <a:ext cx="1142999" cy="1143000"/>
          </a:xfrm>
          <a:prstGeom prst="rect">
            <a:avLst/>
          </a:prstGeom>
          <a:solidFill>
            <a:srgbClr val="73BED3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-9525" y="0"/>
            <a:ext cx="1143000" cy="6858000"/>
          </a:xfrm>
          <a:prstGeom prst="rect">
            <a:avLst/>
          </a:prstGeom>
          <a:solidFill>
            <a:srgbClr val="2B7589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133475" y="0"/>
            <a:ext cx="8010525" cy="1143000"/>
          </a:xfrm>
          <a:prstGeom prst="rect">
            <a:avLst/>
          </a:prstGeom>
          <a:solidFill>
            <a:srgbClr val="73BED3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latin typeface="Copperplate Gothic Light" panose="020E0507020206020404" pitchFamily="34" charset="0"/>
              </a:rPr>
              <a:t>Who Are We?</a:t>
            </a:r>
            <a:endParaRPr lang="en-US" sz="3000" dirty="0" smtClean="0">
              <a:latin typeface="Copperplate Gothic Light" panose="020E0507020206020404" pitchFamily="34" charset="0"/>
            </a:endParaRPr>
          </a:p>
        </p:txBody>
      </p:sp>
      <p:pic>
        <p:nvPicPr>
          <p:cNvPr id="18" name="Picture 4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525" y="-14883"/>
            <a:ext cx="1157883" cy="1157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Shape 54"/>
          <p:cNvSpPr txBox="1">
            <a:spLocks noGrp="1"/>
          </p:cNvSpPr>
          <p:nvPr>
            <p:ph type="ctrTitle"/>
          </p:nvPr>
        </p:nvSpPr>
        <p:spPr>
          <a:xfrm>
            <a:off x="3657600" y="1371600"/>
            <a:ext cx="5228100" cy="31326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 smtClean="0">
                <a:solidFill>
                  <a:schemeClr val="accent5">
                    <a:lumMod val="50000"/>
                  </a:schemeClr>
                </a:solidFill>
                <a:latin typeface="Tw Cen MT Condensed Extra Bold" panose="020B0803020202020204" pitchFamily="34" charset="0"/>
              </a:rPr>
              <a:t>Justin </a:t>
            </a:r>
            <a:r>
              <a:rPr lang="en-GB" dirty="0" err="1" smtClean="0">
                <a:solidFill>
                  <a:schemeClr val="accent5">
                    <a:lumMod val="50000"/>
                  </a:schemeClr>
                </a:solidFill>
                <a:latin typeface="Tw Cen MT Condensed Extra Bold" panose="020B0803020202020204" pitchFamily="34" charset="0"/>
              </a:rPr>
              <a:t>Sulik</a:t>
            </a:r>
            <a:endParaRPr lang="en-GB" dirty="0">
              <a:solidFill>
                <a:schemeClr val="accent5">
                  <a:lumMod val="50000"/>
                </a:schemeClr>
              </a:solidFill>
              <a:latin typeface="Tw Cen MT Condensed Extra Bold" panose="020B0803020202020204" pitchFamily="34" charset="0"/>
            </a:endParaRPr>
          </a:p>
          <a:p>
            <a:pPr lvl="0">
              <a:spcBef>
                <a:spcPts val="0"/>
              </a:spcBef>
              <a:buNone/>
            </a:pPr>
            <a:endParaRPr sz="2000" dirty="0" smtClean="0"/>
          </a:p>
          <a:p>
            <a:pPr lvl="0">
              <a:spcBef>
                <a:spcPts val="0"/>
              </a:spcBef>
              <a:buNone/>
            </a:pPr>
            <a:r>
              <a:rPr lang="en-GB" sz="2400" dirty="0" smtClean="0">
                <a:solidFill>
                  <a:schemeClr val="accent5">
                    <a:lumMod val="75000"/>
                  </a:schemeClr>
                </a:solidFill>
                <a:latin typeface="Bodoni MT" panose="02070603080606020203" pitchFamily="18" charset="0"/>
              </a:rPr>
              <a:t>Pragmatics</a:t>
            </a:r>
            <a:br>
              <a:rPr lang="en-GB" sz="2400" dirty="0" smtClean="0">
                <a:solidFill>
                  <a:schemeClr val="accent5">
                    <a:lumMod val="75000"/>
                  </a:schemeClr>
                </a:solidFill>
                <a:latin typeface="Bodoni MT" panose="02070603080606020203" pitchFamily="18" charset="0"/>
              </a:rPr>
            </a:br>
            <a:r>
              <a:rPr lang="en-GB" sz="2400" dirty="0" smtClean="0">
                <a:solidFill>
                  <a:schemeClr val="accent5">
                    <a:lumMod val="75000"/>
                  </a:schemeClr>
                </a:solidFill>
                <a:latin typeface="Bodoni MT" panose="02070603080606020203" pitchFamily="18" charset="0"/>
              </a:rPr>
              <a:t>Novel Signalling Tasks</a:t>
            </a:r>
            <a:br>
              <a:rPr lang="en-GB" sz="2400" dirty="0" smtClean="0">
                <a:solidFill>
                  <a:schemeClr val="accent5">
                    <a:lumMod val="75000"/>
                  </a:schemeClr>
                </a:solidFill>
                <a:latin typeface="Bodoni MT" panose="02070603080606020203" pitchFamily="18" charset="0"/>
              </a:rPr>
            </a:br>
            <a:r>
              <a:rPr lang="en-GB" sz="2400" dirty="0" smtClean="0">
                <a:solidFill>
                  <a:schemeClr val="accent5">
                    <a:lumMod val="75000"/>
                  </a:schemeClr>
                </a:solidFill>
                <a:latin typeface="Bodoni MT" panose="02070603080606020203" pitchFamily="18" charset="0"/>
              </a:rPr>
              <a:t>Interaction</a:t>
            </a:r>
            <a:br>
              <a:rPr lang="en-GB" sz="2400" dirty="0" smtClean="0">
                <a:solidFill>
                  <a:schemeClr val="accent5">
                    <a:lumMod val="75000"/>
                  </a:schemeClr>
                </a:solidFill>
                <a:latin typeface="Bodoni MT" panose="02070603080606020203" pitchFamily="18" charset="0"/>
              </a:rPr>
            </a:br>
            <a:r>
              <a:rPr lang="en-GB" sz="2400" dirty="0" smtClean="0">
                <a:solidFill>
                  <a:schemeClr val="accent5">
                    <a:lumMod val="75000"/>
                  </a:schemeClr>
                </a:solidFill>
                <a:latin typeface="Bodoni MT" panose="02070603080606020203" pitchFamily="18" charset="0"/>
              </a:rPr>
              <a:t>Inference</a:t>
            </a:r>
            <a:br>
              <a:rPr lang="en-GB" sz="2400" dirty="0" smtClean="0">
                <a:solidFill>
                  <a:schemeClr val="accent5">
                    <a:lumMod val="75000"/>
                  </a:schemeClr>
                </a:solidFill>
                <a:latin typeface="Bodoni MT" panose="02070603080606020203" pitchFamily="18" charset="0"/>
              </a:rPr>
            </a:br>
            <a:r>
              <a:rPr lang="en-GB" sz="2400" dirty="0" smtClean="0">
                <a:solidFill>
                  <a:schemeClr val="accent5">
                    <a:lumMod val="75000"/>
                  </a:schemeClr>
                </a:solidFill>
                <a:latin typeface="Bodoni MT" panose="02070603080606020203" pitchFamily="18" charset="0"/>
              </a:rPr>
              <a:t>Relevance Theory</a:t>
            </a:r>
            <a:br>
              <a:rPr lang="en-GB" sz="2400" dirty="0" smtClean="0">
                <a:solidFill>
                  <a:schemeClr val="accent5">
                    <a:lumMod val="75000"/>
                  </a:schemeClr>
                </a:solidFill>
                <a:latin typeface="Bodoni MT" panose="02070603080606020203" pitchFamily="18" charset="0"/>
              </a:rPr>
            </a:br>
            <a:r>
              <a:rPr lang="en-GB" sz="2400" dirty="0" smtClean="0">
                <a:solidFill>
                  <a:schemeClr val="accent5">
                    <a:lumMod val="75000"/>
                  </a:schemeClr>
                </a:solidFill>
                <a:latin typeface="Bodoni MT" panose="02070603080606020203" pitchFamily="18" charset="0"/>
              </a:rPr>
              <a:t>Explanations</a:t>
            </a:r>
            <a:endParaRPr lang="en-GB" sz="2400" dirty="0">
              <a:solidFill>
                <a:schemeClr val="accent5">
                  <a:lumMod val="75000"/>
                </a:schemeClr>
              </a:solidFill>
              <a:latin typeface="Bodoni MT" panose="02070603080606020203" pitchFamily="18" charset="0"/>
            </a:endParaRPr>
          </a:p>
        </p:txBody>
      </p:sp>
      <p:pic>
        <p:nvPicPr>
          <p:cNvPr id="17" name="Shape 56"/>
          <p:cNvPicPr preferRelativeResize="0"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</a:blip>
          <a:stretch>
            <a:fillRect/>
          </a:stretch>
        </p:blipFill>
        <p:spPr>
          <a:xfrm>
            <a:off x="3429000" y="5715000"/>
            <a:ext cx="1143000" cy="1143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Shape 61"/>
          <p:cNvSpPr txBox="1"/>
          <p:nvPr/>
        </p:nvSpPr>
        <p:spPr>
          <a:xfrm>
            <a:off x="5992312" y="5055000"/>
            <a:ext cx="3151688" cy="583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2000" dirty="0" smtClean="0">
                <a:latin typeface="Tw Cen MT Condensed Extra Bold" panose="020B0803020202020204" pitchFamily="34" charset="0"/>
              </a:rPr>
              <a:t>@</a:t>
            </a:r>
            <a:r>
              <a:rPr lang="en-GB" sz="2000" dirty="0" err="1" smtClean="0">
                <a:latin typeface="Tw Cen MT Condensed Extra Bold" panose="020B0803020202020204" pitchFamily="34" charset="0"/>
              </a:rPr>
              <a:t>justinsulik</a:t>
            </a:r>
            <a:endParaRPr lang="en-GB" sz="2000" dirty="0">
              <a:latin typeface="Tw Cen MT Condensed Extra Bold" panose="020B0803020202020204" pitchFamily="34" charset="0"/>
            </a:endParaRPr>
          </a:p>
        </p:txBody>
      </p:sp>
      <p:sp>
        <p:nvSpPr>
          <p:cNvPr id="24" name="Shape 62"/>
          <p:cNvSpPr txBox="1"/>
          <p:nvPr/>
        </p:nvSpPr>
        <p:spPr>
          <a:xfrm>
            <a:off x="6020512" y="5969400"/>
            <a:ext cx="3123488" cy="583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2000" dirty="0" smtClean="0">
                <a:latin typeface="Tw Cen MT Condensed Extra Bold" panose="020B0803020202020204" pitchFamily="34" charset="0"/>
              </a:rPr>
              <a:t>Justin.sulik@gmail.com</a:t>
            </a:r>
            <a:endParaRPr lang="en-GB" sz="2000" dirty="0">
              <a:latin typeface="Tw Cen MT Condensed Extra Bold" panose="020B0803020202020204" pitchFamily="34" charset="0"/>
            </a:endParaRPr>
          </a:p>
        </p:txBody>
      </p:sp>
      <p:pic>
        <p:nvPicPr>
          <p:cNvPr id="28" name="Shape 60"/>
          <p:cNvPicPr preferRelativeResize="0"/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</a:blip>
          <a:stretch>
            <a:fillRect/>
          </a:stretch>
        </p:blipFill>
        <p:spPr>
          <a:xfrm>
            <a:off x="4999163" y="4960541"/>
            <a:ext cx="993149" cy="8080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Shape 63"/>
          <p:cNvPicPr preferRelativeResize="0"/>
          <p:nvPr/>
        </p:nvPicPr>
        <p:blipFill>
          <a:blip r:embed="rId5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alphaModFix/>
          </a:blip>
          <a:stretch>
            <a:fillRect/>
          </a:stretch>
        </p:blipFill>
        <p:spPr>
          <a:xfrm>
            <a:off x="4999162" y="5967528"/>
            <a:ext cx="993150" cy="6466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pic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161128" y="1347835"/>
            <a:ext cx="2667380" cy="2995565"/>
          </a:xfrm>
          <a:prstGeom prst="rect">
            <a:avLst/>
          </a:prstGeom>
          <a:ln w="12700">
            <a:miter lim="400000"/>
          </a:ln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7"/>
          <a:srcRect l="60055" t="71287" r="26808"/>
          <a:stretch/>
        </p:blipFill>
        <p:spPr>
          <a:xfrm>
            <a:off x="1143000" y="5715000"/>
            <a:ext cx="1143000" cy="1143000"/>
          </a:xfrm>
          <a:prstGeom prst="rect">
            <a:avLst/>
          </a:prstGeom>
        </p:spPr>
      </p:pic>
      <p:pic>
        <p:nvPicPr>
          <p:cNvPr id="1026" name="Picture 2" descr="Image result for lupyan lab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5715000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/>
          <p:cNvSpPr txBox="1"/>
          <p:nvPr/>
        </p:nvSpPr>
        <p:spPr>
          <a:xfrm>
            <a:off x="-13155" y="1143000"/>
            <a:ext cx="114662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u="sng" dirty="0" smtClean="0">
                <a:solidFill>
                  <a:schemeClr val="bg1"/>
                </a:solidFill>
                <a:latin typeface="Tw Cen MT Condensed Extra Bold" panose="020B0803020202020204" pitchFamily="34" charset="0"/>
                <a:cs typeface="Aharoni" panose="02010803020104030203" pitchFamily="2" charset="-79"/>
              </a:rPr>
              <a:t>Contents</a:t>
            </a:r>
          </a:p>
          <a:p>
            <a:r>
              <a:rPr lang="en-US" sz="1400" dirty="0" smtClean="0">
                <a:solidFill>
                  <a:srgbClr val="FFC000"/>
                </a:solidFill>
                <a:latin typeface="Tw Cen MT Condensed Extra Bold" panose="020B0803020202020204" pitchFamily="34" charset="0"/>
                <a:cs typeface="Aharoni" panose="02010803020104030203" pitchFamily="2" charset="-79"/>
              </a:rPr>
              <a:t>Who</a:t>
            </a:r>
          </a:p>
          <a:p>
            <a:r>
              <a:rPr lang="en-US" sz="1400" dirty="0" smtClean="0">
                <a:solidFill>
                  <a:schemeClr val="bg1"/>
                </a:solidFill>
                <a:latin typeface="Tw Cen MT Condensed Extra Bold" panose="020B0803020202020204" pitchFamily="34" charset="0"/>
                <a:cs typeface="Aharoni" panose="02010803020104030203" pitchFamily="2" charset="-79"/>
              </a:rPr>
              <a:t>What</a:t>
            </a:r>
          </a:p>
          <a:p>
            <a:r>
              <a:rPr lang="en-US" sz="1400" dirty="0" smtClean="0">
                <a:solidFill>
                  <a:schemeClr val="bg1"/>
                </a:solidFill>
                <a:latin typeface="Tw Cen MT Condensed Extra Bold" panose="020B0803020202020204" pitchFamily="34" charset="0"/>
                <a:cs typeface="Aharoni" panose="02010803020104030203" pitchFamily="2" charset="-79"/>
              </a:rPr>
              <a:t>How</a:t>
            </a:r>
          </a:p>
          <a:p>
            <a:r>
              <a:rPr lang="en-US" sz="1400" dirty="0" smtClean="0">
                <a:solidFill>
                  <a:schemeClr val="bg1"/>
                </a:solidFill>
                <a:latin typeface="Tw Cen MT Condensed Extra Bold" panose="020B0803020202020204" pitchFamily="34" charset="0"/>
                <a:cs typeface="Aharoni" panose="02010803020104030203" pitchFamily="2" charset="-79"/>
              </a:rPr>
              <a:t>Coverage</a:t>
            </a:r>
          </a:p>
          <a:p>
            <a:r>
              <a:rPr lang="en-US" sz="1400" dirty="0" smtClean="0">
                <a:solidFill>
                  <a:schemeClr val="bg1"/>
                </a:solidFill>
                <a:latin typeface="Tw Cen MT Condensed Extra Bold" panose="020B0803020202020204" pitchFamily="34" charset="0"/>
                <a:cs typeface="Aharoni" panose="02010803020104030203" pitchFamily="2" charset="-79"/>
              </a:rPr>
              <a:t>Groups</a:t>
            </a:r>
          </a:p>
        </p:txBody>
      </p:sp>
    </p:spTree>
    <p:extLst>
      <p:ext uri="{BB962C8B-B14F-4D97-AF65-F5344CB8AC3E}">
        <p14:creationId xmlns:p14="http://schemas.microsoft.com/office/powerpoint/2010/main" val="2574575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9524" y="0"/>
            <a:ext cx="1142999" cy="1143000"/>
          </a:xfrm>
          <a:prstGeom prst="rect">
            <a:avLst/>
          </a:prstGeom>
          <a:solidFill>
            <a:srgbClr val="73BED3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-9525" y="0"/>
            <a:ext cx="1143000" cy="6858000"/>
          </a:xfrm>
          <a:prstGeom prst="rect">
            <a:avLst/>
          </a:prstGeom>
          <a:solidFill>
            <a:srgbClr val="2B7589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133475" y="0"/>
            <a:ext cx="8010525" cy="1143000"/>
          </a:xfrm>
          <a:prstGeom prst="rect">
            <a:avLst/>
          </a:prstGeom>
          <a:solidFill>
            <a:srgbClr val="73BED3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latin typeface="Copperplate Gothic Light" panose="020E0507020206020404" pitchFamily="34" charset="0"/>
              </a:rPr>
              <a:t>Who Are We?</a:t>
            </a:r>
            <a:endParaRPr lang="en-US" sz="3000" dirty="0" smtClean="0">
              <a:latin typeface="Copperplate Gothic Light" panose="020E0507020206020404" pitchFamily="34" charset="0"/>
            </a:endParaRPr>
          </a:p>
        </p:txBody>
      </p:sp>
      <p:pic>
        <p:nvPicPr>
          <p:cNvPr id="18" name="Picture 4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525" y="-14883"/>
            <a:ext cx="1157883" cy="1157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Shape 54"/>
          <p:cNvSpPr txBox="1">
            <a:spLocks noGrp="1"/>
          </p:cNvSpPr>
          <p:nvPr>
            <p:ph type="ctrTitle"/>
          </p:nvPr>
        </p:nvSpPr>
        <p:spPr>
          <a:xfrm>
            <a:off x="3657600" y="762000"/>
            <a:ext cx="5228100" cy="36576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 smtClean="0">
                <a:solidFill>
                  <a:schemeClr val="accent5">
                    <a:lumMod val="50000"/>
                  </a:schemeClr>
                </a:solidFill>
                <a:latin typeface="Tw Cen MT Condensed Extra Bold" panose="020B0803020202020204" pitchFamily="34" charset="0"/>
              </a:rPr>
              <a:t>Andrea Ravignani</a:t>
            </a:r>
            <a:endParaRPr lang="en-GB" dirty="0">
              <a:solidFill>
                <a:schemeClr val="accent5">
                  <a:lumMod val="50000"/>
                </a:schemeClr>
              </a:solidFill>
              <a:latin typeface="Tw Cen MT Condensed Extra Bold" panose="020B0803020202020204" pitchFamily="34" charset="0"/>
            </a:endParaRPr>
          </a:p>
          <a:p>
            <a:pPr lvl="0">
              <a:spcBef>
                <a:spcPts val="0"/>
              </a:spcBef>
            </a:pP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  <a:latin typeface="Bodoni MT" panose="02070603080606020203" pitchFamily="18" charset="0"/>
              </a:rPr>
              <a:t/>
            </a:r>
            <a:br>
              <a:rPr lang="en-US" sz="2400" dirty="0" smtClean="0">
                <a:solidFill>
                  <a:schemeClr val="accent5">
                    <a:lumMod val="75000"/>
                  </a:schemeClr>
                </a:solidFill>
                <a:latin typeface="Bodoni MT" panose="02070603080606020203" pitchFamily="18" charset="0"/>
              </a:rPr>
            </a:br>
            <a:r>
              <a:rPr lang="en-GB" sz="2400" dirty="0">
                <a:solidFill>
                  <a:schemeClr val="accent5">
                    <a:lumMod val="75000"/>
                  </a:schemeClr>
                </a:solidFill>
                <a:latin typeface="Bodoni MT" panose="02070603080606020203" pitchFamily="18" charset="0"/>
              </a:rPr>
              <a:t>A</a:t>
            </a:r>
            <a:r>
              <a:rPr lang="en-GB" sz="2400" dirty="0" smtClean="0">
                <a:solidFill>
                  <a:schemeClr val="accent5">
                    <a:lumMod val="75000"/>
                  </a:schemeClr>
                </a:solidFill>
                <a:latin typeface="Bodoni MT" panose="02070603080606020203" pitchFamily="18" charset="0"/>
              </a:rPr>
              <a:t>nimal cognition</a:t>
            </a:r>
            <a:br>
              <a:rPr lang="en-GB" sz="2400" dirty="0" smtClean="0">
                <a:solidFill>
                  <a:schemeClr val="accent5">
                    <a:lumMod val="75000"/>
                  </a:schemeClr>
                </a:solidFill>
                <a:latin typeface="Bodoni MT" panose="02070603080606020203" pitchFamily="18" charset="0"/>
              </a:rPr>
            </a:b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Bodoni MT" panose="02070603080606020203" pitchFamily="18" charset="0"/>
              </a:rPr>
              <a:t>M</a:t>
            </a:r>
            <a:r>
              <a:rPr lang="en-GB" sz="2400" dirty="0" err="1" smtClean="0">
                <a:solidFill>
                  <a:schemeClr val="accent5">
                    <a:lumMod val="75000"/>
                  </a:schemeClr>
                </a:solidFill>
                <a:latin typeface="Bodoni MT" panose="02070603080606020203" pitchFamily="18" charset="0"/>
              </a:rPr>
              <a:t>arine</a:t>
            </a:r>
            <a:r>
              <a:rPr lang="en-GB" sz="2400" dirty="0" smtClean="0">
                <a:solidFill>
                  <a:schemeClr val="accent5">
                    <a:lumMod val="75000"/>
                  </a:schemeClr>
                </a:solidFill>
                <a:latin typeface="Bodoni MT" panose="02070603080606020203" pitchFamily="18" charset="0"/>
              </a:rPr>
              <a:t> mammals</a:t>
            </a:r>
            <a:br>
              <a:rPr lang="en-GB" sz="2400" dirty="0" smtClean="0">
                <a:solidFill>
                  <a:schemeClr val="accent5">
                    <a:lumMod val="75000"/>
                  </a:schemeClr>
                </a:solidFill>
                <a:latin typeface="Bodoni MT" panose="02070603080606020203" pitchFamily="18" charset="0"/>
              </a:rPr>
            </a:br>
            <a:r>
              <a:rPr lang="en-GB" sz="2400" dirty="0" smtClean="0">
                <a:solidFill>
                  <a:schemeClr val="accent5">
                    <a:lumMod val="75000"/>
                  </a:schemeClr>
                </a:solidFill>
                <a:latin typeface="Bodoni MT" panose="02070603080606020203" pitchFamily="18" charset="0"/>
              </a:rPr>
              <a:t>Vocal communication</a:t>
            </a:r>
            <a:br>
              <a:rPr lang="en-GB" sz="2400" dirty="0" smtClean="0">
                <a:solidFill>
                  <a:schemeClr val="accent5">
                    <a:lumMod val="75000"/>
                  </a:schemeClr>
                </a:solidFill>
                <a:latin typeface="Bodoni MT" panose="02070603080606020203" pitchFamily="18" charset="0"/>
              </a:rPr>
            </a:br>
            <a:r>
              <a:rPr lang="en-GB" sz="2400" dirty="0" smtClean="0">
                <a:solidFill>
                  <a:schemeClr val="accent5">
                    <a:lumMod val="75000"/>
                  </a:schemeClr>
                </a:solidFill>
                <a:latin typeface="Bodoni MT" panose="02070603080606020203" pitchFamily="18" charset="0"/>
              </a:rPr>
              <a:t>Evolution of music</a:t>
            </a:r>
            <a:br>
              <a:rPr lang="en-GB" sz="2400" dirty="0" smtClean="0">
                <a:solidFill>
                  <a:schemeClr val="accent5">
                    <a:lumMod val="75000"/>
                  </a:schemeClr>
                </a:solidFill>
                <a:latin typeface="Bodoni MT" panose="02070603080606020203" pitchFamily="18" charset="0"/>
              </a:rPr>
            </a:br>
            <a:r>
              <a:rPr lang="en-GB" sz="2400" dirty="0" smtClean="0">
                <a:solidFill>
                  <a:schemeClr val="accent5">
                    <a:lumMod val="75000"/>
                  </a:schemeClr>
                </a:solidFill>
                <a:latin typeface="Bodoni MT" panose="02070603080606020203" pitchFamily="18" charset="0"/>
              </a:rPr>
              <a:t>synchrony</a:t>
            </a:r>
            <a:br>
              <a:rPr lang="en-GB" sz="2400" dirty="0" smtClean="0">
                <a:solidFill>
                  <a:schemeClr val="accent5">
                    <a:lumMod val="75000"/>
                  </a:schemeClr>
                </a:solidFill>
                <a:latin typeface="Bodoni MT" panose="02070603080606020203" pitchFamily="18" charset="0"/>
              </a:rPr>
            </a:br>
            <a:r>
              <a:rPr lang="en-GB" sz="2400" dirty="0" smtClean="0">
                <a:solidFill>
                  <a:schemeClr val="accent5">
                    <a:lumMod val="75000"/>
                  </a:schemeClr>
                </a:solidFill>
                <a:latin typeface="Bodoni MT" panose="02070603080606020203" pitchFamily="18" charset="0"/>
              </a:rPr>
              <a:t>rhythm</a:t>
            </a:r>
            <a:endParaRPr lang="en-GB" sz="2400" dirty="0">
              <a:solidFill>
                <a:schemeClr val="accent5">
                  <a:lumMod val="75000"/>
                </a:schemeClr>
              </a:solidFill>
              <a:latin typeface="Bodoni MT" panose="02070603080606020203" pitchFamily="18" charset="0"/>
            </a:endParaRPr>
          </a:p>
        </p:txBody>
      </p:sp>
      <p:pic>
        <p:nvPicPr>
          <p:cNvPr id="17" name="Shape 56"/>
          <p:cNvPicPr preferRelativeResize="0"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</a:blip>
          <a:stretch>
            <a:fillRect/>
          </a:stretch>
        </p:blipFill>
        <p:spPr>
          <a:xfrm>
            <a:off x="2895600" y="5410200"/>
            <a:ext cx="1143000" cy="1143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Shape 61"/>
          <p:cNvSpPr txBox="1"/>
          <p:nvPr/>
        </p:nvSpPr>
        <p:spPr>
          <a:xfrm>
            <a:off x="5791200" y="5029200"/>
            <a:ext cx="3151688" cy="583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2000" dirty="0" smtClean="0">
                <a:latin typeface="Tw Cen MT Condensed Extra Bold" panose="020B0803020202020204" pitchFamily="34" charset="0"/>
              </a:rPr>
              <a:t>@</a:t>
            </a:r>
            <a:r>
              <a:rPr lang="en-GB" sz="2000" dirty="0" err="1" smtClean="0">
                <a:latin typeface="Tw Cen MT Condensed Extra Bold" panose="020B0803020202020204" pitchFamily="34" charset="0"/>
              </a:rPr>
              <a:t>AndreaRavignani</a:t>
            </a:r>
            <a:endParaRPr lang="en-GB" sz="2000" dirty="0">
              <a:latin typeface="Tw Cen MT Condensed Extra Bold" panose="020B0803020202020204" pitchFamily="34" charset="0"/>
            </a:endParaRPr>
          </a:p>
        </p:txBody>
      </p:sp>
      <p:sp>
        <p:nvSpPr>
          <p:cNvPr id="24" name="Shape 62"/>
          <p:cNvSpPr txBox="1"/>
          <p:nvPr/>
        </p:nvSpPr>
        <p:spPr>
          <a:xfrm>
            <a:off x="5562600" y="5969400"/>
            <a:ext cx="3581400" cy="583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2000" dirty="0" err="1">
                <a:latin typeface="Tw Cen MT Condensed Extra Bold" panose="020B0803020202020204" pitchFamily="34" charset="0"/>
              </a:rPr>
              <a:t>a</a:t>
            </a:r>
            <a:r>
              <a:rPr lang="en-GB" sz="2000" dirty="0" err="1" smtClean="0">
                <a:latin typeface="Tw Cen MT Condensed Extra Bold" panose="020B0803020202020204" pitchFamily="34" charset="0"/>
              </a:rPr>
              <a:t>ndrea.ravignani@gmail.com</a:t>
            </a:r>
            <a:endParaRPr lang="en-GB" sz="2000" dirty="0">
              <a:latin typeface="Tw Cen MT Condensed Extra Bold" panose="020B0803020202020204" pitchFamily="34" charset="0"/>
            </a:endParaRPr>
          </a:p>
        </p:txBody>
      </p:sp>
      <p:pic>
        <p:nvPicPr>
          <p:cNvPr id="28" name="Shape 60"/>
          <p:cNvPicPr preferRelativeResize="0"/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</a:blip>
          <a:stretch>
            <a:fillRect/>
          </a:stretch>
        </p:blipFill>
        <p:spPr>
          <a:xfrm>
            <a:off x="4648200" y="4953000"/>
            <a:ext cx="993149" cy="8080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Shape 63"/>
          <p:cNvPicPr preferRelativeResize="0"/>
          <p:nvPr/>
        </p:nvPicPr>
        <p:blipFill>
          <a:blip r:embed="rId5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alphaModFix/>
          </a:blip>
          <a:stretch>
            <a:fillRect/>
          </a:stretch>
        </p:blipFill>
        <p:spPr>
          <a:xfrm>
            <a:off x="4648200" y="5943600"/>
            <a:ext cx="993150" cy="6466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 descr="VUB_logo_compact.jp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799" y="4572000"/>
            <a:ext cx="1925235" cy="609600"/>
          </a:xfrm>
          <a:prstGeom prst="rect">
            <a:avLst/>
          </a:prstGeom>
        </p:spPr>
      </p:pic>
      <p:pic>
        <p:nvPicPr>
          <p:cNvPr id="3" name="Picture 2" descr="logopieterburen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4551218"/>
            <a:ext cx="1280984" cy="2154382"/>
          </a:xfrm>
          <a:prstGeom prst="rect">
            <a:avLst/>
          </a:prstGeom>
        </p:spPr>
      </p:pic>
      <p:pic>
        <p:nvPicPr>
          <p:cNvPr id="4" name="Picture 3" descr="IMG_0532.jp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828800"/>
            <a:ext cx="3556000" cy="26670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-13155" y="1143000"/>
            <a:ext cx="114662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u="sng" dirty="0" smtClean="0">
                <a:solidFill>
                  <a:schemeClr val="bg1"/>
                </a:solidFill>
                <a:latin typeface="Tw Cen MT Condensed Extra Bold" panose="020B0803020202020204" pitchFamily="34" charset="0"/>
                <a:cs typeface="Aharoni" panose="02010803020104030203" pitchFamily="2" charset="-79"/>
              </a:rPr>
              <a:t>Contents</a:t>
            </a:r>
          </a:p>
          <a:p>
            <a:r>
              <a:rPr lang="en-US" sz="1400" dirty="0" smtClean="0">
                <a:solidFill>
                  <a:srgbClr val="FFC000"/>
                </a:solidFill>
                <a:latin typeface="Tw Cen MT Condensed Extra Bold" panose="020B0803020202020204" pitchFamily="34" charset="0"/>
                <a:cs typeface="Aharoni" panose="02010803020104030203" pitchFamily="2" charset="-79"/>
              </a:rPr>
              <a:t>Who</a:t>
            </a:r>
          </a:p>
          <a:p>
            <a:r>
              <a:rPr lang="en-US" sz="1400" dirty="0" smtClean="0">
                <a:solidFill>
                  <a:schemeClr val="bg1"/>
                </a:solidFill>
                <a:latin typeface="Tw Cen MT Condensed Extra Bold" panose="020B0803020202020204" pitchFamily="34" charset="0"/>
                <a:cs typeface="Aharoni" panose="02010803020104030203" pitchFamily="2" charset="-79"/>
              </a:rPr>
              <a:t>What</a:t>
            </a:r>
          </a:p>
          <a:p>
            <a:r>
              <a:rPr lang="en-US" sz="1400" dirty="0" smtClean="0">
                <a:solidFill>
                  <a:schemeClr val="bg1"/>
                </a:solidFill>
                <a:latin typeface="Tw Cen MT Condensed Extra Bold" panose="020B0803020202020204" pitchFamily="34" charset="0"/>
                <a:cs typeface="Aharoni" panose="02010803020104030203" pitchFamily="2" charset="-79"/>
              </a:rPr>
              <a:t>How</a:t>
            </a:r>
          </a:p>
          <a:p>
            <a:r>
              <a:rPr lang="en-US" sz="1400" dirty="0" smtClean="0">
                <a:solidFill>
                  <a:schemeClr val="bg1"/>
                </a:solidFill>
                <a:latin typeface="Tw Cen MT Condensed Extra Bold" panose="020B0803020202020204" pitchFamily="34" charset="0"/>
                <a:cs typeface="Aharoni" panose="02010803020104030203" pitchFamily="2" charset="-79"/>
              </a:rPr>
              <a:t>Coverage</a:t>
            </a:r>
          </a:p>
          <a:p>
            <a:r>
              <a:rPr lang="en-US" sz="1400" dirty="0" smtClean="0">
                <a:solidFill>
                  <a:schemeClr val="bg1"/>
                </a:solidFill>
                <a:latin typeface="Tw Cen MT Condensed Extra Bold" panose="020B0803020202020204" pitchFamily="34" charset="0"/>
                <a:cs typeface="Aharoni" panose="02010803020104030203" pitchFamily="2" charset="-79"/>
              </a:rPr>
              <a:t>Groups</a:t>
            </a:r>
          </a:p>
        </p:txBody>
      </p:sp>
    </p:spTree>
    <p:extLst>
      <p:ext uri="{BB962C8B-B14F-4D97-AF65-F5344CB8AC3E}">
        <p14:creationId xmlns:p14="http://schemas.microsoft.com/office/powerpoint/2010/main" val="1601424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9524" y="0"/>
            <a:ext cx="1142999" cy="1143000"/>
          </a:xfrm>
          <a:prstGeom prst="rect">
            <a:avLst/>
          </a:prstGeom>
          <a:solidFill>
            <a:srgbClr val="73BED3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-9525" y="0"/>
            <a:ext cx="1143000" cy="6858000"/>
          </a:xfrm>
          <a:prstGeom prst="rect">
            <a:avLst/>
          </a:prstGeom>
          <a:solidFill>
            <a:srgbClr val="2B7589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133475" y="0"/>
            <a:ext cx="8010525" cy="1143000"/>
          </a:xfrm>
          <a:prstGeom prst="rect">
            <a:avLst/>
          </a:prstGeom>
          <a:solidFill>
            <a:srgbClr val="73BED3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latin typeface="Copperplate Gothic Light" panose="020E0507020206020404" pitchFamily="34" charset="0"/>
              </a:rPr>
              <a:t>Who Are We?</a:t>
            </a:r>
            <a:endParaRPr lang="en-US" sz="3000" dirty="0" smtClean="0">
              <a:latin typeface="Copperplate Gothic Light" panose="020E0507020206020404" pitchFamily="34" charset="0"/>
            </a:endParaRPr>
          </a:p>
        </p:txBody>
      </p:sp>
      <p:pic>
        <p:nvPicPr>
          <p:cNvPr id="18" name="Picture 4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525" y="-14883"/>
            <a:ext cx="1157883" cy="1157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Shape 54"/>
          <p:cNvSpPr txBox="1">
            <a:spLocks noGrp="1"/>
          </p:cNvSpPr>
          <p:nvPr>
            <p:ph type="ctrTitle"/>
          </p:nvPr>
        </p:nvSpPr>
        <p:spPr>
          <a:xfrm>
            <a:off x="3657600" y="1668000"/>
            <a:ext cx="5228100" cy="31326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 err="1" smtClean="0">
                <a:solidFill>
                  <a:schemeClr val="accent5">
                    <a:lumMod val="50000"/>
                  </a:schemeClr>
                </a:solidFill>
                <a:latin typeface="Tw Cen MT Condensed Extra Bold" panose="020B0803020202020204" pitchFamily="34" charset="0"/>
              </a:rPr>
              <a:t>Yasamin</a:t>
            </a:r>
            <a:r>
              <a:rPr lang="en-GB" dirty="0" smtClean="0">
                <a:solidFill>
                  <a:schemeClr val="accent5">
                    <a:lumMod val="50000"/>
                  </a:schemeClr>
                </a:solidFill>
                <a:latin typeface="Tw Cen MT Condensed Extra Bold" panose="020B0803020202020204" pitchFamily="34" charset="0"/>
              </a:rPr>
              <a:t> </a:t>
            </a:r>
            <a:r>
              <a:rPr lang="en-GB" dirty="0" err="1" smtClean="0">
                <a:solidFill>
                  <a:schemeClr val="accent5">
                    <a:lumMod val="50000"/>
                  </a:schemeClr>
                </a:solidFill>
                <a:latin typeface="Tw Cen MT Condensed Extra Bold" panose="020B0803020202020204" pitchFamily="34" charset="0"/>
              </a:rPr>
              <a:t>Motamedi</a:t>
            </a:r>
            <a:endParaRPr lang="en-GB" dirty="0">
              <a:solidFill>
                <a:schemeClr val="accent5">
                  <a:lumMod val="50000"/>
                </a:schemeClr>
              </a:solidFill>
              <a:latin typeface="Tw Cen MT Condensed Extra Bold" panose="020B0803020202020204" pitchFamily="34" charset="0"/>
            </a:endParaRPr>
          </a:p>
          <a:p>
            <a:pPr lvl="0">
              <a:spcBef>
                <a:spcPts val="0"/>
              </a:spcBef>
              <a:buNone/>
            </a:pPr>
            <a:endParaRPr sz="2000" dirty="0" smtClean="0"/>
          </a:p>
          <a:p>
            <a:pPr lvl="0">
              <a:spcBef>
                <a:spcPts val="0"/>
              </a:spcBef>
              <a:buNone/>
            </a:pPr>
            <a:r>
              <a:rPr lang="en-GB" sz="2400" dirty="0" smtClean="0">
                <a:solidFill>
                  <a:schemeClr val="accent5">
                    <a:lumMod val="75000"/>
                  </a:schemeClr>
                </a:solidFill>
                <a:latin typeface="Bodoni MT" panose="02070603080606020203" pitchFamily="18" charset="0"/>
              </a:rPr>
              <a:t>Cultural Evolution of Language</a:t>
            </a:r>
          </a:p>
          <a:p>
            <a:pPr lvl="0">
              <a:spcBef>
                <a:spcPts val="0"/>
              </a:spcBef>
              <a:buNone/>
            </a:pPr>
            <a:r>
              <a:rPr lang="en-GB" sz="2400" dirty="0" smtClean="0">
                <a:solidFill>
                  <a:schemeClr val="accent5">
                    <a:lumMod val="75000"/>
                  </a:schemeClr>
                </a:solidFill>
                <a:latin typeface="Bodoni MT" panose="02070603080606020203" pitchFamily="18" charset="0"/>
              </a:rPr>
              <a:t> Sign Language</a:t>
            </a:r>
            <a:br>
              <a:rPr lang="en-GB" sz="2400" dirty="0" smtClean="0">
                <a:solidFill>
                  <a:schemeClr val="accent5">
                    <a:lumMod val="75000"/>
                  </a:schemeClr>
                </a:solidFill>
                <a:latin typeface="Bodoni MT" panose="02070603080606020203" pitchFamily="18" charset="0"/>
              </a:rPr>
            </a:br>
            <a:r>
              <a:rPr lang="en-GB" sz="2400" dirty="0" smtClean="0">
                <a:solidFill>
                  <a:schemeClr val="accent5">
                    <a:lumMod val="75000"/>
                  </a:schemeClr>
                </a:solidFill>
                <a:latin typeface="Bodoni MT" panose="02070603080606020203" pitchFamily="18" charset="0"/>
              </a:rPr>
              <a:t>Silent Gesture</a:t>
            </a:r>
            <a:br>
              <a:rPr lang="en-GB" sz="2400" dirty="0" smtClean="0">
                <a:solidFill>
                  <a:schemeClr val="accent5">
                    <a:lumMod val="75000"/>
                  </a:schemeClr>
                </a:solidFill>
                <a:latin typeface="Bodoni MT" panose="02070603080606020203" pitchFamily="18" charset="0"/>
              </a:rPr>
            </a:br>
            <a:r>
              <a:rPr lang="en-GB" sz="2400" dirty="0" smtClean="0">
                <a:solidFill>
                  <a:schemeClr val="accent5">
                    <a:lumMod val="75000"/>
                  </a:schemeClr>
                </a:solidFill>
                <a:latin typeface="Bodoni MT" panose="02070603080606020203" pitchFamily="18" charset="0"/>
              </a:rPr>
              <a:t>Artificial Language Learning</a:t>
            </a:r>
          </a:p>
          <a:p>
            <a:pPr lvl="0">
              <a:spcBef>
                <a:spcPts val="0"/>
              </a:spcBef>
              <a:buNone/>
            </a:pPr>
            <a:r>
              <a:rPr lang="en-GB" sz="2400" dirty="0" smtClean="0">
                <a:solidFill>
                  <a:schemeClr val="accent5">
                    <a:lumMod val="75000"/>
                  </a:schemeClr>
                </a:solidFill>
                <a:latin typeface="Bodoni MT" panose="02070603080606020203" pitchFamily="18" charset="0"/>
              </a:rPr>
              <a:t>Iconicity</a:t>
            </a:r>
          </a:p>
          <a:p>
            <a:pPr lvl="0">
              <a:spcBef>
                <a:spcPts val="0"/>
              </a:spcBef>
              <a:buNone/>
            </a:pPr>
            <a:r>
              <a:rPr lang="en-GB" sz="2400" dirty="0" smtClean="0">
                <a:solidFill>
                  <a:schemeClr val="accent5">
                    <a:lumMod val="75000"/>
                  </a:schemeClr>
                </a:solidFill>
                <a:latin typeface="Bodoni MT" panose="02070603080606020203" pitchFamily="18" charset="0"/>
              </a:rPr>
              <a:t>Multimodality</a:t>
            </a:r>
          </a:p>
          <a:p>
            <a:pPr lvl="0">
              <a:spcBef>
                <a:spcPts val="0"/>
              </a:spcBef>
              <a:buNone/>
            </a:pPr>
            <a:r>
              <a:rPr lang="en-GB" sz="2400" dirty="0" smtClean="0">
                <a:solidFill>
                  <a:schemeClr val="accent5">
                    <a:lumMod val="75000"/>
                  </a:schemeClr>
                </a:solidFill>
                <a:latin typeface="Bodoni MT" panose="02070603080606020203" pitchFamily="18" charset="0"/>
              </a:rPr>
              <a:t>Learning and Interaction</a:t>
            </a:r>
            <a:endParaRPr lang="en-GB" sz="2400" dirty="0">
              <a:solidFill>
                <a:schemeClr val="accent5">
                  <a:lumMod val="75000"/>
                </a:schemeClr>
              </a:solidFill>
              <a:latin typeface="Bodoni MT" panose="02070603080606020203" pitchFamily="18" charset="0"/>
            </a:endParaRPr>
          </a:p>
        </p:txBody>
      </p:sp>
      <p:pic>
        <p:nvPicPr>
          <p:cNvPr id="17" name="Shape 56"/>
          <p:cNvPicPr preferRelativeResize="0"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</a:blip>
          <a:stretch>
            <a:fillRect/>
          </a:stretch>
        </p:blipFill>
        <p:spPr>
          <a:xfrm>
            <a:off x="2286000" y="5705613"/>
            <a:ext cx="1143000" cy="1143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Shape 61"/>
          <p:cNvSpPr txBox="1"/>
          <p:nvPr/>
        </p:nvSpPr>
        <p:spPr>
          <a:xfrm>
            <a:off x="5992312" y="5055000"/>
            <a:ext cx="3151688" cy="583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2000" dirty="0" smtClean="0">
                <a:latin typeface="Tw Cen MT Condensed Extra Bold" panose="020B0803020202020204" pitchFamily="34" charset="0"/>
              </a:rPr>
              <a:t>@</a:t>
            </a:r>
            <a:r>
              <a:rPr lang="en-GB" sz="2000" dirty="0" err="1" smtClean="0">
                <a:latin typeface="Tw Cen MT Condensed Extra Bold" panose="020B0803020202020204" pitchFamily="34" charset="0"/>
              </a:rPr>
              <a:t>yaaminmoot</a:t>
            </a:r>
            <a:endParaRPr lang="en-GB" sz="2000" dirty="0">
              <a:latin typeface="Tw Cen MT Condensed Extra Bold" panose="020B0803020202020204" pitchFamily="34" charset="0"/>
            </a:endParaRPr>
          </a:p>
        </p:txBody>
      </p:sp>
      <p:sp>
        <p:nvSpPr>
          <p:cNvPr id="24" name="Shape 62"/>
          <p:cNvSpPr txBox="1"/>
          <p:nvPr/>
        </p:nvSpPr>
        <p:spPr>
          <a:xfrm>
            <a:off x="6020512" y="5969400"/>
            <a:ext cx="3123488" cy="583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2000" dirty="0" smtClean="0">
                <a:latin typeface="Tw Cen MT Condensed Extra Bold" panose="020B0803020202020204" pitchFamily="34" charset="0"/>
              </a:rPr>
              <a:t>y.motamedi@ucl.ac.uk</a:t>
            </a:r>
            <a:endParaRPr lang="en-GB" sz="2000" dirty="0">
              <a:latin typeface="Tw Cen MT Condensed Extra Bold" panose="020B0803020202020204" pitchFamily="34" charset="0"/>
            </a:endParaRPr>
          </a:p>
        </p:txBody>
      </p:sp>
      <p:pic>
        <p:nvPicPr>
          <p:cNvPr id="13" name="Picture 12" descr="yasamin_ss"/>
          <p:cNvPicPr>
            <a:picLocks noChangeAspect="1"/>
          </p:cNvPicPr>
          <p:nvPr/>
        </p:nvPicPr>
        <p:blipFill rotWithShape="1">
          <a:blip r:embed="rId4"/>
          <a:srcRect l="9100" r="16500"/>
          <a:stretch/>
        </p:blipFill>
        <p:spPr>
          <a:xfrm>
            <a:off x="1176933" y="1267480"/>
            <a:ext cx="2661642" cy="3409334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5"/>
          <a:srcRect l="60055" t="71287" r="26808"/>
          <a:stretch/>
        </p:blipFill>
        <p:spPr>
          <a:xfrm>
            <a:off x="1143000" y="5715000"/>
            <a:ext cx="1143000" cy="1143000"/>
          </a:xfrm>
          <a:prstGeom prst="rect">
            <a:avLst/>
          </a:prstGeom>
        </p:spPr>
      </p:pic>
      <p:pic>
        <p:nvPicPr>
          <p:cNvPr id="3074" name="Picture 2" descr="Image result for university college london"/>
          <p:cNvPicPr>
            <a:picLocks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5689800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Shape 60"/>
          <p:cNvPicPr preferRelativeResize="0"/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</a:blip>
          <a:stretch>
            <a:fillRect/>
          </a:stretch>
        </p:blipFill>
        <p:spPr>
          <a:xfrm>
            <a:off x="4999163" y="4960541"/>
            <a:ext cx="993149" cy="8080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Shape 63"/>
          <p:cNvPicPr preferRelativeResize="0"/>
          <p:nvPr/>
        </p:nvPicPr>
        <p:blipFill>
          <a:blip r:embed="rId8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alphaModFix/>
          </a:blip>
          <a:stretch>
            <a:fillRect/>
          </a:stretch>
        </p:blipFill>
        <p:spPr>
          <a:xfrm>
            <a:off x="4999162" y="5967528"/>
            <a:ext cx="993150" cy="646619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TextBox 15"/>
          <p:cNvSpPr txBox="1"/>
          <p:nvPr/>
        </p:nvSpPr>
        <p:spPr>
          <a:xfrm>
            <a:off x="-13155" y="1143000"/>
            <a:ext cx="114662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u="sng" dirty="0" smtClean="0">
                <a:solidFill>
                  <a:schemeClr val="bg1"/>
                </a:solidFill>
                <a:latin typeface="Tw Cen MT Condensed Extra Bold" panose="020B0803020202020204" pitchFamily="34" charset="0"/>
                <a:cs typeface="Aharoni" panose="02010803020104030203" pitchFamily="2" charset="-79"/>
              </a:rPr>
              <a:t>Contents</a:t>
            </a:r>
          </a:p>
          <a:p>
            <a:r>
              <a:rPr lang="en-US" sz="1400" dirty="0" smtClean="0">
                <a:solidFill>
                  <a:srgbClr val="FFC000"/>
                </a:solidFill>
                <a:latin typeface="Tw Cen MT Condensed Extra Bold" panose="020B0803020202020204" pitchFamily="34" charset="0"/>
                <a:cs typeface="Aharoni" panose="02010803020104030203" pitchFamily="2" charset="-79"/>
              </a:rPr>
              <a:t>Who</a:t>
            </a:r>
          </a:p>
          <a:p>
            <a:r>
              <a:rPr lang="en-US" sz="1400" dirty="0" smtClean="0">
                <a:solidFill>
                  <a:schemeClr val="bg1"/>
                </a:solidFill>
                <a:latin typeface="Tw Cen MT Condensed Extra Bold" panose="020B0803020202020204" pitchFamily="34" charset="0"/>
                <a:cs typeface="Aharoni" panose="02010803020104030203" pitchFamily="2" charset="-79"/>
              </a:rPr>
              <a:t>What</a:t>
            </a:r>
          </a:p>
          <a:p>
            <a:r>
              <a:rPr lang="en-US" sz="1400" dirty="0" smtClean="0">
                <a:solidFill>
                  <a:schemeClr val="bg1"/>
                </a:solidFill>
                <a:latin typeface="Tw Cen MT Condensed Extra Bold" panose="020B0803020202020204" pitchFamily="34" charset="0"/>
                <a:cs typeface="Aharoni" panose="02010803020104030203" pitchFamily="2" charset="-79"/>
              </a:rPr>
              <a:t>How</a:t>
            </a:r>
          </a:p>
          <a:p>
            <a:r>
              <a:rPr lang="en-US" sz="1400" dirty="0" smtClean="0">
                <a:solidFill>
                  <a:schemeClr val="bg1"/>
                </a:solidFill>
                <a:latin typeface="Tw Cen MT Condensed Extra Bold" panose="020B0803020202020204" pitchFamily="34" charset="0"/>
                <a:cs typeface="Aharoni" panose="02010803020104030203" pitchFamily="2" charset="-79"/>
              </a:rPr>
              <a:t>Coverage</a:t>
            </a:r>
          </a:p>
          <a:p>
            <a:r>
              <a:rPr lang="en-US" sz="1400" dirty="0" smtClean="0">
                <a:solidFill>
                  <a:schemeClr val="bg1"/>
                </a:solidFill>
                <a:latin typeface="Tw Cen MT Condensed Extra Bold" panose="020B0803020202020204" pitchFamily="34" charset="0"/>
                <a:cs typeface="Aharoni" panose="02010803020104030203" pitchFamily="2" charset="-79"/>
              </a:rPr>
              <a:t>Groups</a:t>
            </a:r>
          </a:p>
        </p:txBody>
      </p:sp>
    </p:spTree>
    <p:extLst>
      <p:ext uri="{BB962C8B-B14F-4D97-AF65-F5344CB8AC3E}">
        <p14:creationId xmlns:p14="http://schemas.microsoft.com/office/powerpoint/2010/main" val="575275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9524" y="0"/>
            <a:ext cx="1142999" cy="1143000"/>
          </a:xfrm>
          <a:prstGeom prst="rect">
            <a:avLst/>
          </a:prstGeom>
          <a:solidFill>
            <a:srgbClr val="73BED3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-9525" y="0"/>
            <a:ext cx="1143000" cy="6858000"/>
          </a:xfrm>
          <a:prstGeom prst="rect">
            <a:avLst/>
          </a:prstGeom>
          <a:solidFill>
            <a:srgbClr val="2B7589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133475" y="0"/>
            <a:ext cx="8010525" cy="1143000"/>
          </a:xfrm>
          <a:prstGeom prst="rect">
            <a:avLst/>
          </a:prstGeom>
          <a:solidFill>
            <a:srgbClr val="73BED3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latin typeface="Copperplate Gothic Light" panose="020E0507020206020404" pitchFamily="34" charset="0"/>
              </a:rPr>
              <a:t>Who Are We?</a:t>
            </a:r>
            <a:endParaRPr lang="en-US" sz="3000" dirty="0" smtClean="0">
              <a:latin typeface="Copperplate Gothic Light" panose="020E0507020206020404" pitchFamily="34" charset="0"/>
            </a:endParaRPr>
          </a:p>
        </p:txBody>
      </p:sp>
      <p:pic>
        <p:nvPicPr>
          <p:cNvPr id="18" name="Picture 4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525" y="-14883"/>
            <a:ext cx="1157883" cy="1157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Shape 54"/>
          <p:cNvSpPr txBox="1">
            <a:spLocks noGrp="1"/>
          </p:cNvSpPr>
          <p:nvPr>
            <p:ph type="ctrTitle"/>
          </p:nvPr>
        </p:nvSpPr>
        <p:spPr>
          <a:xfrm>
            <a:off x="3763500" y="1287000"/>
            <a:ext cx="5685300" cy="31326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 smtClean="0">
                <a:solidFill>
                  <a:schemeClr val="accent5">
                    <a:lumMod val="50000"/>
                  </a:schemeClr>
                </a:solidFill>
                <a:latin typeface="Tw Cen MT Condensed Extra Bold" panose="020B0803020202020204" pitchFamily="34" charset="0"/>
              </a:rPr>
              <a:t>Piera Filippi</a:t>
            </a:r>
            <a:endParaRPr lang="en-GB" dirty="0">
              <a:solidFill>
                <a:schemeClr val="accent5">
                  <a:lumMod val="50000"/>
                </a:schemeClr>
              </a:solidFill>
              <a:latin typeface="Tw Cen MT Condensed Extra Bold" panose="020B0803020202020204" pitchFamily="34" charset="0"/>
            </a:endParaRPr>
          </a:p>
          <a:p>
            <a:pPr lvl="0">
              <a:spcBef>
                <a:spcPts val="0"/>
              </a:spcBef>
              <a:buNone/>
            </a:pPr>
            <a:endParaRPr sz="2000" dirty="0" smtClean="0"/>
          </a:p>
          <a:p>
            <a:pPr lvl="0">
              <a:spcBef>
                <a:spcPts val="0"/>
              </a:spcBef>
              <a:buNone/>
            </a:pPr>
            <a:r>
              <a:rPr lang="en-GB" sz="2400" dirty="0" smtClean="0">
                <a:solidFill>
                  <a:schemeClr val="accent5">
                    <a:lumMod val="75000"/>
                  </a:schemeClr>
                </a:solidFill>
                <a:latin typeface="Bodoni MT" panose="02070603080606020203" pitchFamily="18" charset="0"/>
              </a:rPr>
              <a:t>Animal vocal interactions</a:t>
            </a:r>
          </a:p>
          <a:p>
            <a:pPr lvl="0">
              <a:spcBef>
                <a:spcPts val="0"/>
              </a:spcBef>
            </a:pPr>
            <a:r>
              <a:rPr lang="en-GB" sz="2400" dirty="0" smtClean="0">
                <a:solidFill>
                  <a:schemeClr val="accent5">
                    <a:lumMod val="75000"/>
                  </a:schemeClr>
                </a:solidFill>
                <a:latin typeface="Bodoni MT" panose="02070603080606020203" pitchFamily="18" charset="0"/>
              </a:rPr>
              <a:t>Word learning</a:t>
            </a:r>
            <a:br>
              <a:rPr lang="en-GB" sz="2400" dirty="0" smtClean="0">
                <a:solidFill>
                  <a:schemeClr val="accent5">
                    <a:lumMod val="75000"/>
                  </a:schemeClr>
                </a:solidFill>
                <a:latin typeface="Bodoni MT" panose="02070603080606020203" pitchFamily="18" charset="0"/>
              </a:rPr>
            </a:br>
            <a:r>
              <a:rPr lang="en-GB" sz="2400" dirty="0" smtClean="0">
                <a:solidFill>
                  <a:schemeClr val="accent5">
                    <a:lumMod val="75000"/>
                  </a:schemeClr>
                </a:solidFill>
                <a:latin typeface="Bodoni MT" panose="02070603080606020203" pitchFamily="18" charset="0"/>
              </a:rPr>
              <a:t>Prosody</a:t>
            </a:r>
            <a:br>
              <a:rPr lang="en-GB" sz="2400" dirty="0" smtClean="0">
                <a:solidFill>
                  <a:schemeClr val="accent5">
                    <a:lumMod val="75000"/>
                  </a:schemeClr>
                </a:solidFill>
                <a:latin typeface="Bodoni MT" panose="02070603080606020203" pitchFamily="18" charset="0"/>
              </a:rPr>
            </a:br>
            <a:r>
              <a:rPr lang="en-GB" sz="2400" dirty="0">
                <a:solidFill>
                  <a:schemeClr val="accent5">
                    <a:lumMod val="75000"/>
                  </a:schemeClr>
                </a:solidFill>
                <a:latin typeface="Bodoni MT" panose="02070603080606020203" pitchFamily="18" charset="0"/>
              </a:rPr>
              <a:t>Emotional communication</a:t>
            </a:r>
            <a:endParaRPr lang="en-GB" sz="2400" dirty="0" smtClean="0">
              <a:solidFill>
                <a:schemeClr val="accent5">
                  <a:lumMod val="75000"/>
                </a:schemeClr>
              </a:solidFill>
              <a:latin typeface="Bodoni MT" panose="02070603080606020203" pitchFamily="18" charset="0"/>
            </a:endParaRPr>
          </a:p>
          <a:p>
            <a:pPr lvl="0">
              <a:spcBef>
                <a:spcPts val="0"/>
              </a:spcBef>
              <a:buNone/>
            </a:pPr>
            <a:r>
              <a:rPr lang="en-GB" sz="2400" dirty="0" smtClean="0">
                <a:solidFill>
                  <a:schemeClr val="accent5">
                    <a:lumMod val="75000"/>
                  </a:schemeClr>
                </a:solidFill>
                <a:latin typeface="Bodoni MT" panose="02070603080606020203" pitchFamily="18" charset="0"/>
              </a:rPr>
              <a:t>Sound symbolism</a:t>
            </a:r>
          </a:p>
        </p:txBody>
      </p:sp>
      <p:pic>
        <p:nvPicPr>
          <p:cNvPr id="17" name="Shape 56"/>
          <p:cNvPicPr preferRelativeResize="0"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</a:blip>
          <a:stretch>
            <a:fillRect/>
          </a:stretch>
        </p:blipFill>
        <p:spPr>
          <a:xfrm>
            <a:off x="3581400" y="5689155"/>
            <a:ext cx="1143000" cy="1143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Shape 61"/>
          <p:cNvSpPr txBox="1"/>
          <p:nvPr/>
        </p:nvSpPr>
        <p:spPr>
          <a:xfrm>
            <a:off x="5992312" y="5055000"/>
            <a:ext cx="3151688" cy="583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2000" dirty="0" smtClean="0">
                <a:latin typeface="Tw Cen MT Condensed Extra Bold" panose="020B0803020202020204" pitchFamily="34" charset="0"/>
              </a:rPr>
              <a:t>@</a:t>
            </a:r>
            <a:r>
              <a:rPr lang="en-GB" sz="2000" dirty="0" err="1" smtClean="0">
                <a:latin typeface="Tw Cen MT Condensed Extra Bold" panose="020B0803020202020204" pitchFamily="34" charset="0"/>
              </a:rPr>
              <a:t>pierafilippi</a:t>
            </a:r>
            <a:endParaRPr lang="en-GB" sz="2000" dirty="0">
              <a:latin typeface="Tw Cen MT Condensed Extra Bold" panose="020B0803020202020204" pitchFamily="34" charset="0"/>
            </a:endParaRPr>
          </a:p>
        </p:txBody>
      </p:sp>
      <p:sp>
        <p:nvSpPr>
          <p:cNvPr id="24" name="Shape 62"/>
          <p:cNvSpPr txBox="1"/>
          <p:nvPr/>
        </p:nvSpPr>
        <p:spPr>
          <a:xfrm>
            <a:off x="6020512" y="5969400"/>
            <a:ext cx="3123488" cy="583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2000" dirty="0" err="1">
                <a:latin typeface="Tw Cen MT Condensed Extra Bold" panose="020B0803020202020204" pitchFamily="34" charset="0"/>
              </a:rPr>
              <a:t>p</a:t>
            </a:r>
            <a:r>
              <a:rPr lang="en-GB" sz="2000" dirty="0" err="1" smtClean="0">
                <a:latin typeface="Tw Cen MT Condensed Extra Bold" panose="020B0803020202020204" pitchFamily="34" charset="0"/>
              </a:rPr>
              <a:t>ie.filippi@gmail.com</a:t>
            </a:r>
            <a:endParaRPr lang="en-GB" sz="2000" dirty="0">
              <a:latin typeface="Tw Cen MT Condensed Extra Bold" panose="020B0803020202020204" pitchFamily="34" charset="0"/>
            </a:endParaRPr>
          </a:p>
        </p:txBody>
      </p:sp>
      <p:pic>
        <p:nvPicPr>
          <p:cNvPr id="28" name="Shape 60"/>
          <p:cNvPicPr preferRelativeResize="0"/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</a:blip>
          <a:stretch>
            <a:fillRect/>
          </a:stretch>
        </p:blipFill>
        <p:spPr>
          <a:xfrm>
            <a:off x="4999163" y="4960541"/>
            <a:ext cx="993149" cy="8080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Shape 63"/>
          <p:cNvPicPr preferRelativeResize="0"/>
          <p:nvPr/>
        </p:nvPicPr>
        <p:blipFill>
          <a:blip r:embed="rId5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alphaModFix/>
          </a:blip>
          <a:stretch>
            <a:fillRect/>
          </a:stretch>
        </p:blipFill>
        <p:spPr>
          <a:xfrm>
            <a:off x="4999162" y="5967528"/>
            <a:ext cx="993150" cy="646619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Aix-Marseille_University_logo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5867400"/>
            <a:ext cx="2332725" cy="838200"/>
          </a:xfrm>
          <a:prstGeom prst="rect">
            <a:avLst/>
          </a:prstGeom>
        </p:spPr>
      </p:pic>
      <p:pic>
        <p:nvPicPr>
          <p:cNvPr id="2" name="Picture 1" descr="Piera_Filippi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524000"/>
            <a:ext cx="2895600" cy="28956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-13155" y="1143000"/>
            <a:ext cx="114662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u="sng" dirty="0" smtClean="0">
                <a:solidFill>
                  <a:schemeClr val="bg1"/>
                </a:solidFill>
                <a:latin typeface="Tw Cen MT Condensed Extra Bold" panose="020B0803020202020204" pitchFamily="34" charset="0"/>
                <a:cs typeface="Aharoni" panose="02010803020104030203" pitchFamily="2" charset="-79"/>
              </a:rPr>
              <a:t>Contents</a:t>
            </a:r>
          </a:p>
          <a:p>
            <a:r>
              <a:rPr lang="en-US" sz="1400" dirty="0" smtClean="0">
                <a:solidFill>
                  <a:srgbClr val="FFC000"/>
                </a:solidFill>
                <a:latin typeface="Tw Cen MT Condensed Extra Bold" panose="020B0803020202020204" pitchFamily="34" charset="0"/>
                <a:cs typeface="Aharoni" panose="02010803020104030203" pitchFamily="2" charset="-79"/>
              </a:rPr>
              <a:t>Who</a:t>
            </a:r>
          </a:p>
          <a:p>
            <a:r>
              <a:rPr lang="en-US" sz="1400" dirty="0" smtClean="0">
                <a:solidFill>
                  <a:schemeClr val="bg1"/>
                </a:solidFill>
                <a:latin typeface="Tw Cen MT Condensed Extra Bold" panose="020B0803020202020204" pitchFamily="34" charset="0"/>
                <a:cs typeface="Aharoni" panose="02010803020104030203" pitchFamily="2" charset="-79"/>
              </a:rPr>
              <a:t>What</a:t>
            </a:r>
          </a:p>
          <a:p>
            <a:r>
              <a:rPr lang="en-US" sz="1400" dirty="0" smtClean="0">
                <a:solidFill>
                  <a:schemeClr val="bg1"/>
                </a:solidFill>
                <a:latin typeface="Tw Cen MT Condensed Extra Bold" panose="020B0803020202020204" pitchFamily="34" charset="0"/>
                <a:cs typeface="Aharoni" panose="02010803020104030203" pitchFamily="2" charset="-79"/>
              </a:rPr>
              <a:t>How</a:t>
            </a:r>
          </a:p>
          <a:p>
            <a:r>
              <a:rPr lang="en-US" sz="1400" dirty="0" smtClean="0">
                <a:solidFill>
                  <a:schemeClr val="bg1"/>
                </a:solidFill>
                <a:latin typeface="Tw Cen MT Condensed Extra Bold" panose="020B0803020202020204" pitchFamily="34" charset="0"/>
                <a:cs typeface="Aharoni" panose="02010803020104030203" pitchFamily="2" charset="-79"/>
              </a:rPr>
              <a:t>Coverage</a:t>
            </a:r>
          </a:p>
          <a:p>
            <a:r>
              <a:rPr lang="en-US" sz="1400" dirty="0" smtClean="0">
                <a:solidFill>
                  <a:schemeClr val="bg1"/>
                </a:solidFill>
                <a:latin typeface="Tw Cen MT Condensed Extra Bold" panose="020B0803020202020204" pitchFamily="34" charset="0"/>
                <a:cs typeface="Aharoni" panose="02010803020104030203" pitchFamily="2" charset="-79"/>
              </a:rPr>
              <a:t>Groups</a:t>
            </a:r>
          </a:p>
        </p:txBody>
      </p:sp>
    </p:spTree>
    <p:extLst>
      <p:ext uri="{BB962C8B-B14F-4D97-AF65-F5344CB8AC3E}">
        <p14:creationId xmlns:p14="http://schemas.microsoft.com/office/powerpoint/2010/main" val="4246098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12693</TotalTime>
  <Words>735</Words>
  <Application>Microsoft Office PowerPoint</Application>
  <PresentationFormat>On-screen Show (4:3)</PresentationFormat>
  <Paragraphs>346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7" baseType="lpstr">
      <vt:lpstr>Aharoni</vt:lpstr>
      <vt:lpstr>Arial</vt:lpstr>
      <vt:lpstr>Bodoni MT</vt:lpstr>
      <vt:lpstr>Calibri</vt:lpstr>
      <vt:lpstr>Copperplate Gothic Light</vt:lpstr>
      <vt:lpstr>Tw Cen MT Condensed Extra Bold</vt:lpstr>
      <vt:lpstr>Office Theme</vt:lpstr>
      <vt:lpstr>PowerPoint Presentation</vt:lpstr>
      <vt:lpstr>PowerPoint Presentation</vt:lpstr>
      <vt:lpstr>Hannah Little  Evolution of Speech  Emergence of linguistic structure (phonology, morphology and syntax) Modality affects (speech or sign) Iconicity Social factors  Artificial Language Experiments</vt:lpstr>
      <vt:lpstr>Ashley Micklos  Interaction in Language Evolution  Repair and Negotiation Multimodality and Multiple Modalities  Cultural Evolution of Language Conversation Analysis Language and Gender Tacos</vt:lpstr>
      <vt:lpstr>Bill Thompson  Cultural Evolution  Computational Lexical Semantics Bayesian statistics Probabilistic models of cognition Biology – culture co-evolution Machine Learning</vt:lpstr>
      <vt:lpstr>Justin Sulik  Pragmatics Novel Signalling Tasks Interaction Inference Relevance Theory Explanations</vt:lpstr>
      <vt:lpstr>Andrea Ravignani  Animal cognition Marine mammals Vocal communication Evolution of music synchrony rhythm</vt:lpstr>
      <vt:lpstr>Yasamin Motamedi  Cultural Evolution of Language  Sign Language Silent Gesture Artificial Language Learning Iconicity Multimodality Learning and Interaction</vt:lpstr>
      <vt:lpstr>Piera Filippi  Animal vocal interactions Word learning Prosody Emotional communication Sound symbolism</vt:lpstr>
      <vt:lpstr>Alan Nielsen  Iconicity Perceptual and Cognitive Biases Learning Language Evolution Development Fatty Carbs Carby Fats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MPI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Alan Nielsen</dc:creator>
  <cp:lastModifiedBy>Alan Nielsen</cp:lastModifiedBy>
  <cp:revision>486</cp:revision>
  <dcterms:created xsi:type="dcterms:W3CDTF">2016-11-28T08:29:21Z</dcterms:created>
  <dcterms:modified xsi:type="dcterms:W3CDTF">2017-09-20T07:50:32Z</dcterms:modified>
</cp:coreProperties>
</file>